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9"/>
  </p:notesMasterIdLst>
  <p:sldIdLst>
    <p:sldId id="256" r:id="rId2"/>
    <p:sldId id="396" r:id="rId3"/>
    <p:sldId id="397" r:id="rId4"/>
    <p:sldId id="390" r:id="rId5"/>
    <p:sldId id="392" r:id="rId6"/>
    <p:sldId id="394" r:id="rId7"/>
    <p:sldId id="395" r:id="rId8"/>
    <p:sldId id="331" r:id="rId9"/>
    <p:sldId id="330" r:id="rId10"/>
    <p:sldId id="298" r:id="rId11"/>
    <p:sldId id="284" r:id="rId12"/>
    <p:sldId id="332" r:id="rId13"/>
    <p:sldId id="333" r:id="rId14"/>
    <p:sldId id="334" r:id="rId15"/>
    <p:sldId id="335" r:id="rId16"/>
    <p:sldId id="336" r:id="rId17"/>
    <p:sldId id="338" r:id="rId18"/>
    <p:sldId id="299" r:id="rId19"/>
    <p:sldId id="339" r:id="rId20"/>
    <p:sldId id="307" r:id="rId21"/>
    <p:sldId id="340" r:id="rId22"/>
    <p:sldId id="341" r:id="rId23"/>
    <p:sldId id="343" r:id="rId24"/>
    <p:sldId id="342" r:id="rId25"/>
    <p:sldId id="345" r:id="rId26"/>
    <p:sldId id="344" r:id="rId27"/>
    <p:sldId id="346" r:id="rId28"/>
    <p:sldId id="347" r:id="rId29"/>
    <p:sldId id="348" r:id="rId30"/>
    <p:sldId id="349" r:id="rId31"/>
    <p:sldId id="355" r:id="rId32"/>
    <p:sldId id="356" r:id="rId33"/>
    <p:sldId id="350" r:id="rId34"/>
    <p:sldId id="351" r:id="rId35"/>
    <p:sldId id="352" r:id="rId36"/>
    <p:sldId id="353" r:id="rId37"/>
    <p:sldId id="357" r:id="rId38"/>
    <p:sldId id="358" r:id="rId39"/>
    <p:sldId id="361" r:id="rId40"/>
    <p:sldId id="362" r:id="rId41"/>
    <p:sldId id="363" r:id="rId42"/>
    <p:sldId id="367" r:id="rId43"/>
    <p:sldId id="364" r:id="rId44"/>
    <p:sldId id="365" r:id="rId45"/>
    <p:sldId id="359" r:id="rId46"/>
    <p:sldId id="360" r:id="rId47"/>
    <p:sldId id="366" r:id="rId48"/>
    <p:sldId id="368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76FF"/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/>
    <p:restoredTop sz="94674"/>
  </p:normalViewPr>
  <p:slideViewPr>
    <p:cSldViewPr snapToGrid="0">
      <p:cViewPr varScale="1">
        <p:scale>
          <a:sx n="124" d="100"/>
          <a:sy n="124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135" y="398980"/>
            <a:ext cx="7914527" cy="1994899"/>
          </a:xfrm>
          <a:noFill/>
        </p:spPr>
        <p:txBody>
          <a:bodyPr>
            <a:normAutofit/>
          </a:bodyPr>
          <a:lstStyle/>
          <a:p>
            <a:r>
              <a:rPr lang="en-US" sz="4000" dirty="0"/>
              <a:t>Lab 7: Phylogenetics III – Bayesian Methods and MCMC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520A92-DDD0-BE4E-A5AA-95B76DCE0196}"/>
              </a:ext>
            </a:extLst>
          </p:cNvPr>
          <p:cNvSpPr/>
          <p:nvPr/>
        </p:nvSpPr>
        <p:spPr>
          <a:xfrm>
            <a:off x="1136150" y="6416659"/>
            <a:ext cx="7275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Slides stolen shamelessly from Steve </a:t>
            </a:r>
            <a:r>
              <a:rPr lang="en-US" sz="1600" dirty="0" err="1"/>
              <a:t>Mussmann</a:t>
            </a:r>
            <a:r>
              <a:rPr lang="en-US" sz="1600" dirty="0"/>
              <a:t>, Jeff Silberman, and Jeremy Beaulieu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56D83-3C32-0D42-A1D5-4D8A2336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6" y="206571"/>
            <a:ext cx="5986365" cy="6579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E79FE-7C47-5548-9728-9C6AAE241790}"/>
              </a:ext>
            </a:extLst>
          </p:cNvPr>
          <p:cNvSpPr/>
          <p:nvPr/>
        </p:nvSpPr>
        <p:spPr>
          <a:xfrm>
            <a:off x="6760395" y="324846"/>
            <a:ext cx="2219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Sum up changes needed for each tree = tree length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2FC58B5-B6C9-0540-B0FC-6CFF817563D1}"/>
              </a:ext>
            </a:extLst>
          </p:cNvPr>
          <p:cNvSpPr/>
          <p:nvPr/>
        </p:nvSpPr>
        <p:spPr>
          <a:xfrm>
            <a:off x="6439887" y="1865296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6BAF-54B4-064E-AFA0-5747313148CB}"/>
              </a:ext>
            </a:extLst>
          </p:cNvPr>
          <p:cNvSpPr/>
          <p:nvPr/>
        </p:nvSpPr>
        <p:spPr>
          <a:xfrm>
            <a:off x="7258978" y="1877871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61EBE-73AD-5E45-9772-DC67829C0821}"/>
              </a:ext>
            </a:extLst>
          </p:cNvPr>
          <p:cNvSpPr/>
          <p:nvPr/>
        </p:nvSpPr>
        <p:spPr>
          <a:xfrm>
            <a:off x="7103154" y="418784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ED78B9F-26C0-4E4D-BC1E-03297FCA1E7C}"/>
              </a:ext>
            </a:extLst>
          </p:cNvPr>
          <p:cNvSpPr/>
          <p:nvPr/>
        </p:nvSpPr>
        <p:spPr>
          <a:xfrm>
            <a:off x="6407352" y="415472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3EB4A91-C42F-F744-B1EA-3CF645625E3C}"/>
              </a:ext>
            </a:extLst>
          </p:cNvPr>
          <p:cNvSpPr/>
          <p:nvPr/>
        </p:nvSpPr>
        <p:spPr>
          <a:xfrm>
            <a:off x="6354269" y="6341404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B0596-A68D-A643-9B18-CD0CF8CEE064}"/>
              </a:ext>
            </a:extLst>
          </p:cNvPr>
          <p:cNvSpPr/>
          <p:nvPr/>
        </p:nvSpPr>
        <p:spPr>
          <a:xfrm>
            <a:off x="7039797" y="635397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32F7C-8C19-2C47-9423-EB793D200025}"/>
              </a:ext>
            </a:extLst>
          </p:cNvPr>
          <p:cNvSpPr/>
          <p:nvPr/>
        </p:nvSpPr>
        <p:spPr>
          <a:xfrm>
            <a:off x="7150814" y="1921267"/>
            <a:ext cx="914400" cy="30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ACE468-77D9-5746-A631-81F6C6C68D19}"/>
              </a:ext>
            </a:extLst>
          </p:cNvPr>
          <p:cNvSpPr/>
          <p:nvPr/>
        </p:nvSpPr>
        <p:spPr>
          <a:xfrm>
            <a:off x="1061314" y="21296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B06760-EB74-734A-8413-ED2B28F034DD}"/>
              </a:ext>
            </a:extLst>
          </p:cNvPr>
          <p:cNvSpPr/>
          <p:nvPr/>
        </p:nvSpPr>
        <p:spPr>
          <a:xfrm>
            <a:off x="1061314" y="500640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9E7075-A891-F84E-B2EB-5122E7945480}"/>
              </a:ext>
            </a:extLst>
          </p:cNvPr>
          <p:cNvSpPr/>
          <p:nvPr/>
        </p:nvSpPr>
        <p:spPr>
          <a:xfrm>
            <a:off x="2045921" y="21125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9450B-FB2F-494D-995B-B2A3245175C5}"/>
              </a:ext>
            </a:extLst>
          </p:cNvPr>
          <p:cNvSpPr/>
          <p:nvPr/>
        </p:nvSpPr>
        <p:spPr>
          <a:xfrm>
            <a:off x="2032222" y="557147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6A2458-0B0F-644D-9736-727F8CC3C97A}"/>
              </a:ext>
            </a:extLst>
          </p:cNvPr>
          <p:cNvSpPr/>
          <p:nvPr/>
        </p:nvSpPr>
        <p:spPr>
          <a:xfrm>
            <a:off x="1044190" y="500414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C50BE-1D13-874D-85F9-5E3C1183C928}"/>
              </a:ext>
            </a:extLst>
          </p:cNvPr>
          <p:cNvSpPr/>
          <p:nvPr/>
        </p:nvSpPr>
        <p:spPr>
          <a:xfrm>
            <a:off x="2008249" y="2885956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AF5E45-E26A-1B41-A93F-B17DCE62D146}"/>
              </a:ext>
            </a:extLst>
          </p:cNvPr>
          <p:cNvSpPr/>
          <p:nvPr/>
        </p:nvSpPr>
        <p:spPr>
          <a:xfrm>
            <a:off x="1972289" y="505894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44BD80-132A-3742-8AFD-7BDA28B2BFD1}"/>
              </a:ext>
            </a:extLst>
          </p:cNvPr>
          <p:cNvSpPr/>
          <p:nvPr/>
        </p:nvSpPr>
        <p:spPr>
          <a:xfrm>
            <a:off x="1066451" y="282773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D4DC5E-D424-8D45-81EA-66E1ED622DD8}"/>
              </a:ext>
            </a:extLst>
          </p:cNvPr>
          <p:cNvSpPr/>
          <p:nvPr/>
        </p:nvSpPr>
        <p:spPr>
          <a:xfrm>
            <a:off x="2004824" y="47113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1DA3FB-C753-5545-BA5D-DA4BAD798105}"/>
              </a:ext>
            </a:extLst>
          </p:cNvPr>
          <p:cNvSpPr/>
          <p:nvPr/>
        </p:nvSpPr>
        <p:spPr>
          <a:xfrm>
            <a:off x="2044209" y="256232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AC34D8-AC76-054A-8C7F-E5C2C915DE75}"/>
              </a:ext>
            </a:extLst>
          </p:cNvPr>
          <p:cNvSpPr/>
          <p:nvPr/>
        </p:nvSpPr>
        <p:spPr>
          <a:xfrm>
            <a:off x="1994550" y="337569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11362D-7211-B34A-AB30-75B6108191E5}"/>
              </a:ext>
            </a:extLst>
          </p:cNvPr>
          <p:cNvSpPr/>
          <p:nvPr/>
        </p:nvSpPr>
        <p:spPr>
          <a:xfrm>
            <a:off x="1992837" y="1123939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07A5EA-730D-0143-9386-A564AB976D26}"/>
              </a:ext>
            </a:extLst>
          </p:cNvPr>
          <p:cNvSpPr/>
          <p:nvPr/>
        </p:nvSpPr>
        <p:spPr>
          <a:xfrm>
            <a:off x="1922631" y="56257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62A374-D145-AD4E-A2B9-6794B9BC3FD8}"/>
              </a:ext>
            </a:extLst>
          </p:cNvPr>
          <p:cNvSpPr/>
          <p:nvPr/>
        </p:nvSpPr>
        <p:spPr>
          <a:xfrm>
            <a:off x="1080150" y="2543484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4EF966-E7C8-EF45-9D1D-B69DCC81F240}"/>
              </a:ext>
            </a:extLst>
          </p:cNvPr>
          <p:cNvSpPr/>
          <p:nvPr/>
        </p:nvSpPr>
        <p:spPr>
          <a:xfrm>
            <a:off x="1068164" y="468907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EFE97E-D317-3848-A043-6A0D242353B8}"/>
              </a:ext>
            </a:extLst>
          </p:cNvPr>
          <p:cNvSpPr/>
          <p:nvPr/>
        </p:nvSpPr>
        <p:spPr>
          <a:xfrm>
            <a:off x="1991124" y="3135959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20DD11-E519-8F4B-837F-18DACD3F8615}"/>
              </a:ext>
            </a:extLst>
          </p:cNvPr>
          <p:cNvSpPr/>
          <p:nvPr/>
        </p:nvSpPr>
        <p:spPr>
          <a:xfrm>
            <a:off x="1989413" y="84311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8F8660-7FDC-F64F-8564-CC9FC62DC1F5}"/>
              </a:ext>
            </a:extLst>
          </p:cNvPr>
          <p:cNvSpPr/>
          <p:nvPr/>
        </p:nvSpPr>
        <p:spPr>
          <a:xfrm>
            <a:off x="1922631" y="535860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BACA88-5C1C-5F48-A27C-6958DD3FF24D}"/>
              </a:ext>
            </a:extLst>
          </p:cNvPr>
          <p:cNvSpPr/>
          <p:nvPr/>
        </p:nvSpPr>
        <p:spPr>
          <a:xfrm>
            <a:off x="1927768" y="5918546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AE746B-237E-4C42-9AF5-2780946321F2}"/>
              </a:ext>
            </a:extLst>
          </p:cNvPr>
          <p:cNvSpPr/>
          <p:nvPr/>
        </p:nvSpPr>
        <p:spPr>
          <a:xfrm>
            <a:off x="1997975" y="362569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6EA84F-0472-774E-AFC3-8BC80966672B}"/>
              </a:ext>
            </a:extLst>
          </p:cNvPr>
          <p:cNvSpPr/>
          <p:nvPr/>
        </p:nvSpPr>
        <p:spPr>
          <a:xfrm>
            <a:off x="1985988" y="1394492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29893-0F99-CF45-B849-0CA08D91184F}"/>
              </a:ext>
            </a:extLst>
          </p:cNvPr>
          <p:cNvSpPr/>
          <p:nvPr/>
        </p:nvSpPr>
        <p:spPr>
          <a:xfrm>
            <a:off x="1989413" y="3915084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4DF90B-EB6F-BF4C-AEA9-B1BD1D03296B}"/>
              </a:ext>
            </a:extLst>
          </p:cNvPr>
          <p:cNvSpPr/>
          <p:nvPr/>
        </p:nvSpPr>
        <p:spPr>
          <a:xfrm>
            <a:off x="1987701" y="1683880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04887A-E2DD-7F49-9368-9485D972D503}"/>
              </a:ext>
            </a:extLst>
          </p:cNvPr>
          <p:cNvSpPr/>
          <p:nvPr/>
        </p:nvSpPr>
        <p:spPr>
          <a:xfrm>
            <a:off x="1936330" y="619423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2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21029" y="1481245"/>
            <a:ext cx="80065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Consider the following “TRUE” phylogeny, with branch lengths as number of </a:t>
            </a:r>
            <a:r>
              <a:rPr lang="en-US" sz="2800" dirty="0">
                <a:solidFill>
                  <a:srgbClr val="FF0000"/>
                </a:solidFill>
              </a:rPr>
              <a:t>total substitutions</a:t>
            </a:r>
            <a:r>
              <a:rPr lang="en-US" sz="2800" dirty="0"/>
              <a:t>: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23634"/>
            <a:ext cx="7219604" cy="875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When does MP fail?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2C0AE-E010-FD4B-9856-F965E0199CDF}"/>
              </a:ext>
            </a:extLst>
          </p:cNvPr>
          <p:cNvCxnSpPr>
            <a:cxnSpLocks/>
          </p:cNvCxnSpPr>
          <p:nvPr/>
        </p:nvCxnSpPr>
        <p:spPr>
          <a:xfrm flipH="1">
            <a:off x="4243229" y="5270643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7923F4-C192-534F-AE4F-9BF50AEB8C3A}"/>
              </a:ext>
            </a:extLst>
          </p:cNvPr>
          <p:cNvCxnSpPr>
            <a:cxnSpLocks/>
          </p:cNvCxnSpPr>
          <p:nvPr/>
        </p:nvCxnSpPr>
        <p:spPr>
          <a:xfrm flipH="1" flipV="1">
            <a:off x="2917863" y="3318553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0EAD65-D596-E641-9632-AEB293BD3FCB}"/>
              </a:ext>
            </a:extLst>
          </p:cNvPr>
          <p:cNvCxnSpPr>
            <a:cxnSpLocks/>
          </p:cNvCxnSpPr>
          <p:nvPr/>
        </p:nvCxnSpPr>
        <p:spPr>
          <a:xfrm>
            <a:off x="4775717" y="5246510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BC369-6937-AA4E-845B-DB97730B7BA5}"/>
              </a:ext>
            </a:extLst>
          </p:cNvPr>
          <p:cNvCxnSpPr>
            <a:cxnSpLocks/>
          </p:cNvCxnSpPr>
          <p:nvPr/>
        </p:nvCxnSpPr>
        <p:spPr>
          <a:xfrm flipV="1">
            <a:off x="4788499" y="3267182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A6A328F-7A5B-FC4E-9540-A82F9AD1863E}"/>
              </a:ext>
            </a:extLst>
          </p:cNvPr>
          <p:cNvSpPr/>
          <p:nvPr/>
        </p:nvSpPr>
        <p:spPr>
          <a:xfrm>
            <a:off x="2695242" y="307089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7C307B-FD0F-4E47-AD95-718AFABB7BFB}"/>
              </a:ext>
            </a:extLst>
          </p:cNvPr>
          <p:cNvSpPr/>
          <p:nvPr/>
        </p:nvSpPr>
        <p:spPr>
          <a:xfrm>
            <a:off x="5051744" y="5608609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19AB14-24F1-E744-AA93-8188CB46976E}"/>
              </a:ext>
            </a:extLst>
          </p:cNvPr>
          <p:cNvSpPr/>
          <p:nvPr/>
        </p:nvSpPr>
        <p:spPr>
          <a:xfrm>
            <a:off x="6113703" y="305034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93797-20A9-004F-AF60-1AFECF6EA879}"/>
              </a:ext>
            </a:extLst>
          </p:cNvPr>
          <p:cNvCxnSpPr>
            <a:cxnSpLocks/>
          </p:cNvCxnSpPr>
          <p:nvPr/>
        </p:nvCxnSpPr>
        <p:spPr>
          <a:xfrm flipV="1">
            <a:off x="3859605" y="5256944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7B8D165-4319-FB47-A88D-284642F05FE3}"/>
              </a:ext>
            </a:extLst>
          </p:cNvPr>
          <p:cNvSpPr/>
          <p:nvPr/>
        </p:nvSpPr>
        <p:spPr>
          <a:xfrm>
            <a:off x="3641839" y="559833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1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90207" y="351087"/>
            <a:ext cx="8006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Considering a single nucleotide site… </a:t>
            </a:r>
          </a:p>
          <a:p>
            <a:endParaRPr lang="en-US" sz="2800" dirty="0"/>
          </a:p>
          <a:p>
            <a:r>
              <a:rPr lang="en-US" sz="2800" dirty="0"/>
              <a:t>Given branch lengths and known ancestral states..</a:t>
            </a:r>
          </a:p>
          <a:p>
            <a:endParaRPr lang="en-US" sz="2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2C0AE-E010-FD4B-9856-F965E0199CDF}"/>
              </a:ext>
            </a:extLst>
          </p:cNvPr>
          <p:cNvCxnSpPr>
            <a:cxnSpLocks/>
          </p:cNvCxnSpPr>
          <p:nvPr/>
        </p:nvCxnSpPr>
        <p:spPr>
          <a:xfrm flipH="1">
            <a:off x="4263777" y="4993240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7923F4-C192-534F-AE4F-9BF50AEB8C3A}"/>
              </a:ext>
            </a:extLst>
          </p:cNvPr>
          <p:cNvCxnSpPr>
            <a:cxnSpLocks/>
          </p:cNvCxnSpPr>
          <p:nvPr/>
        </p:nvCxnSpPr>
        <p:spPr>
          <a:xfrm flipH="1" flipV="1">
            <a:off x="2527444" y="2825393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0EAD65-D596-E641-9632-AEB293BD3FCB}"/>
              </a:ext>
            </a:extLst>
          </p:cNvPr>
          <p:cNvCxnSpPr>
            <a:cxnSpLocks/>
          </p:cNvCxnSpPr>
          <p:nvPr/>
        </p:nvCxnSpPr>
        <p:spPr>
          <a:xfrm>
            <a:off x="5145586" y="5225961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BC369-6937-AA4E-845B-DB97730B7BA5}"/>
              </a:ext>
            </a:extLst>
          </p:cNvPr>
          <p:cNvCxnSpPr>
            <a:cxnSpLocks/>
          </p:cNvCxnSpPr>
          <p:nvPr/>
        </p:nvCxnSpPr>
        <p:spPr>
          <a:xfrm flipV="1">
            <a:off x="5158369" y="2753473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A6A328F-7A5B-FC4E-9540-A82F9AD1863E}"/>
              </a:ext>
            </a:extLst>
          </p:cNvPr>
          <p:cNvSpPr/>
          <p:nvPr/>
        </p:nvSpPr>
        <p:spPr>
          <a:xfrm>
            <a:off x="2325372" y="259827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7C307B-FD0F-4E47-AD95-718AFABB7BFB}"/>
              </a:ext>
            </a:extLst>
          </p:cNvPr>
          <p:cNvSpPr/>
          <p:nvPr/>
        </p:nvSpPr>
        <p:spPr>
          <a:xfrm>
            <a:off x="5411340" y="5618882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19AB14-24F1-E744-AA93-8188CB46976E}"/>
              </a:ext>
            </a:extLst>
          </p:cNvPr>
          <p:cNvSpPr/>
          <p:nvPr/>
        </p:nvSpPr>
        <p:spPr>
          <a:xfrm>
            <a:off x="6493847" y="2536634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93797-20A9-004F-AF60-1AFECF6EA879}"/>
              </a:ext>
            </a:extLst>
          </p:cNvPr>
          <p:cNvCxnSpPr>
            <a:cxnSpLocks/>
          </p:cNvCxnSpPr>
          <p:nvPr/>
        </p:nvCxnSpPr>
        <p:spPr>
          <a:xfrm flipV="1">
            <a:off x="3500010" y="5205572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7B8D165-4319-FB47-A88D-284642F05FE3}"/>
              </a:ext>
            </a:extLst>
          </p:cNvPr>
          <p:cNvSpPr/>
          <p:nvPr/>
        </p:nvSpPr>
        <p:spPr>
          <a:xfrm>
            <a:off x="3251421" y="5536688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B1139-3C4F-F942-941E-0E5E1DB5E516}"/>
              </a:ext>
            </a:extLst>
          </p:cNvPr>
          <p:cNvSpPr/>
          <p:nvPr/>
        </p:nvSpPr>
        <p:spPr>
          <a:xfrm>
            <a:off x="3833127" y="4641619"/>
            <a:ext cx="452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C9FB6-3B3E-7441-AE93-EBC94896E593}"/>
              </a:ext>
            </a:extLst>
          </p:cNvPr>
          <p:cNvSpPr/>
          <p:nvPr/>
        </p:nvSpPr>
        <p:spPr>
          <a:xfrm>
            <a:off x="4797184" y="4660455"/>
            <a:ext cx="476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1E5087-49DF-E04A-8145-46E12F075F87}"/>
              </a:ext>
            </a:extLst>
          </p:cNvPr>
          <p:cNvCxnSpPr>
            <a:cxnSpLocks/>
          </p:cNvCxnSpPr>
          <p:nvPr/>
        </p:nvCxnSpPr>
        <p:spPr>
          <a:xfrm flipV="1">
            <a:off x="3493213" y="4284323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41C6032-24F6-404B-933E-03C5DBC91186}"/>
              </a:ext>
            </a:extLst>
          </p:cNvPr>
          <p:cNvSpPr/>
          <p:nvPr/>
        </p:nvSpPr>
        <p:spPr>
          <a:xfrm>
            <a:off x="3954704" y="3889893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8C7E91-F716-784E-979D-D91C772928EC}"/>
              </a:ext>
            </a:extLst>
          </p:cNvPr>
          <p:cNvCxnSpPr>
            <a:cxnSpLocks/>
          </p:cNvCxnSpPr>
          <p:nvPr/>
        </p:nvCxnSpPr>
        <p:spPr>
          <a:xfrm flipV="1">
            <a:off x="3214098" y="3923014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C5D09E-6F06-E442-A685-020A02557445}"/>
              </a:ext>
            </a:extLst>
          </p:cNvPr>
          <p:cNvSpPr/>
          <p:nvPr/>
        </p:nvSpPr>
        <p:spPr>
          <a:xfrm>
            <a:off x="3675589" y="3528584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6E68BE-B658-BA49-B854-08BAD4434424}"/>
              </a:ext>
            </a:extLst>
          </p:cNvPr>
          <p:cNvCxnSpPr>
            <a:cxnSpLocks/>
          </p:cNvCxnSpPr>
          <p:nvPr/>
        </p:nvCxnSpPr>
        <p:spPr>
          <a:xfrm flipV="1">
            <a:off x="2936695" y="3553145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742E-A031-7143-961B-F58D36422BC0}"/>
              </a:ext>
            </a:extLst>
          </p:cNvPr>
          <p:cNvSpPr/>
          <p:nvPr/>
        </p:nvSpPr>
        <p:spPr>
          <a:xfrm>
            <a:off x="3398186" y="3158715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B01828-205A-B641-8112-9976DF227BD4}"/>
              </a:ext>
            </a:extLst>
          </p:cNvPr>
          <p:cNvCxnSpPr>
            <a:cxnSpLocks/>
          </p:cNvCxnSpPr>
          <p:nvPr/>
        </p:nvCxnSpPr>
        <p:spPr>
          <a:xfrm flipV="1">
            <a:off x="2626758" y="3140467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C81C6-BD9D-6B45-A745-2D924F8D4172}"/>
              </a:ext>
            </a:extLst>
          </p:cNvPr>
          <p:cNvSpPr/>
          <p:nvPr/>
        </p:nvSpPr>
        <p:spPr>
          <a:xfrm>
            <a:off x="3088249" y="274603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3BCC70-ABD5-E843-9027-958FBFF9ED26}"/>
              </a:ext>
            </a:extLst>
          </p:cNvPr>
          <p:cNvCxnSpPr>
            <a:cxnSpLocks/>
          </p:cNvCxnSpPr>
          <p:nvPr/>
        </p:nvCxnSpPr>
        <p:spPr>
          <a:xfrm>
            <a:off x="5190161" y="4368227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D98A047-70BB-E04D-BB92-E787CD50626D}"/>
              </a:ext>
            </a:extLst>
          </p:cNvPr>
          <p:cNvSpPr/>
          <p:nvPr/>
        </p:nvSpPr>
        <p:spPr>
          <a:xfrm>
            <a:off x="5543774" y="4554287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15D8FF-3A43-CF4F-AFF0-75D44D23E905}"/>
              </a:ext>
            </a:extLst>
          </p:cNvPr>
          <p:cNvCxnSpPr>
            <a:cxnSpLocks/>
          </p:cNvCxnSpPr>
          <p:nvPr/>
        </p:nvCxnSpPr>
        <p:spPr>
          <a:xfrm>
            <a:off x="5619963" y="3750065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DB8DE-6434-D641-A133-B5D767332579}"/>
              </a:ext>
            </a:extLst>
          </p:cNvPr>
          <p:cNvSpPr/>
          <p:nvPr/>
        </p:nvSpPr>
        <p:spPr>
          <a:xfrm>
            <a:off x="5973576" y="3936125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C1FCD4-3384-B44E-B6AB-2F4D3EB7667D}"/>
              </a:ext>
            </a:extLst>
          </p:cNvPr>
          <p:cNvCxnSpPr>
            <a:cxnSpLocks/>
          </p:cNvCxnSpPr>
          <p:nvPr/>
        </p:nvCxnSpPr>
        <p:spPr>
          <a:xfrm>
            <a:off x="6041203" y="3184986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3E1775-B64E-3148-B278-A7A5EF551A98}"/>
              </a:ext>
            </a:extLst>
          </p:cNvPr>
          <p:cNvSpPr/>
          <p:nvPr/>
        </p:nvSpPr>
        <p:spPr>
          <a:xfrm>
            <a:off x="6394816" y="337104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9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2C0AE-E010-FD4B-9856-F965E0199CDF}"/>
              </a:ext>
            </a:extLst>
          </p:cNvPr>
          <p:cNvCxnSpPr>
            <a:cxnSpLocks/>
          </p:cNvCxnSpPr>
          <p:nvPr/>
        </p:nvCxnSpPr>
        <p:spPr>
          <a:xfrm flipH="1">
            <a:off x="2075382" y="4006921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7923F4-C192-534F-AE4F-9BF50AEB8C3A}"/>
              </a:ext>
            </a:extLst>
          </p:cNvPr>
          <p:cNvCxnSpPr>
            <a:cxnSpLocks/>
          </p:cNvCxnSpPr>
          <p:nvPr/>
        </p:nvCxnSpPr>
        <p:spPr>
          <a:xfrm flipH="1" flipV="1">
            <a:off x="339049" y="1839074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0EAD65-D596-E641-9632-AEB293BD3FCB}"/>
              </a:ext>
            </a:extLst>
          </p:cNvPr>
          <p:cNvCxnSpPr>
            <a:cxnSpLocks/>
          </p:cNvCxnSpPr>
          <p:nvPr/>
        </p:nvCxnSpPr>
        <p:spPr>
          <a:xfrm>
            <a:off x="2957191" y="4239642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BC369-6937-AA4E-845B-DB97730B7BA5}"/>
              </a:ext>
            </a:extLst>
          </p:cNvPr>
          <p:cNvCxnSpPr>
            <a:cxnSpLocks/>
          </p:cNvCxnSpPr>
          <p:nvPr/>
        </p:nvCxnSpPr>
        <p:spPr>
          <a:xfrm flipV="1">
            <a:off x="2969974" y="1767154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A6A328F-7A5B-FC4E-9540-A82F9AD1863E}"/>
              </a:ext>
            </a:extLst>
          </p:cNvPr>
          <p:cNvSpPr/>
          <p:nvPr/>
        </p:nvSpPr>
        <p:spPr>
          <a:xfrm>
            <a:off x="136977" y="1611960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7C307B-FD0F-4E47-AD95-718AFABB7BFB}"/>
              </a:ext>
            </a:extLst>
          </p:cNvPr>
          <p:cNvSpPr/>
          <p:nvPr/>
        </p:nvSpPr>
        <p:spPr>
          <a:xfrm>
            <a:off x="3222945" y="4632563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19AB14-24F1-E744-AA93-8188CB46976E}"/>
              </a:ext>
            </a:extLst>
          </p:cNvPr>
          <p:cNvSpPr/>
          <p:nvPr/>
        </p:nvSpPr>
        <p:spPr>
          <a:xfrm>
            <a:off x="4305452" y="1550315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93797-20A9-004F-AF60-1AFECF6EA879}"/>
              </a:ext>
            </a:extLst>
          </p:cNvPr>
          <p:cNvCxnSpPr>
            <a:cxnSpLocks/>
          </p:cNvCxnSpPr>
          <p:nvPr/>
        </p:nvCxnSpPr>
        <p:spPr>
          <a:xfrm flipV="1">
            <a:off x="1311615" y="4219253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7B8D165-4319-FB47-A88D-284642F05FE3}"/>
              </a:ext>
            </a:extLst>
          </p:cNvPr>
          <p:cNvSpPr/>
          <p:nvPr/>
        </p:nvSpPr>
        <p:spPr>
          <a:xfrm>
            <a:off x="1063026" y="4550369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B1139-3C4F-F942-941E-0E5E1DB5E516}"/>
              </a:ext>
            </a:extLst>
          </p:cNvPr>
          <p:cNvSpPr/>
          <p:nvPr/>
        </p:nvSpPr>
        <p:spPr>
          <a:xfrm>
            <a:off x="1644732" y="3655300"/>
            <a:ext cx="452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C9FB6-3B3E-7441-AE93-EBC94896E593}"/>
              </a:ext>
            </a:extLst>
          </p:cNvPr>
          <p:cNvSpPr/>
          <p:nvPr/>
        </p:nvSpPr>
        <p:spPr>
          <a:xfrm>
            <a:off x="2608789" y="3674136"/>
            <a:ext cx="476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1E5087-49DF-E04A-8145-46E12F075F87}"/>
              </a:ext>
            </a:extLst>
          </p:cNvPr>
          <p:cNvCxnSpPr>
            <a:cxnSpLocks/>
          </p:cNvCxnSpPr>
          <p:nvPr/>
        </p:nvCxnSpPr>
        <p:spPr>
          <a:xfrm flipV="1">
            <a:off x="1304818" y="3298004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41C6032-24F6-404B-933E-03C5DBC91186}"/>
              </a:ext>
            </a:extLst>
          </p:cNvPr>
          <p:cNvSpPr/>
          <p:nvPr/>
        </p:nvSpPr>
        <p:spPr>
          <a:xfrm>
            <a:off x="1766309" y="2903574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8C7E91-F716-784E-979D-D91C772928EC}"/>
              </a:ext>
            </a:extLst>
          </p:cNvPr>
          <p:cNvCxnSpPr>
            <a:cxnSpLocks/>
          </p:cNvCxnSpPr>
          <p:nvPr/>
        </p:nvCxnSpPr>
        <p:spPr>
          <a:xfrm flipV="1">
            <a:off x="1025703" y="2936695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C5D09E-6F06-E442-A685-020A02557445}"/>
              </a:ext>
            </a:extLst>
          </p:cNvPr>
          <p:cNvSpPr/>
          <p:nvPr/>
        </p:nvSpPr>
        <p:spPr>
          <a:xfrm>
            <a:off x="1487194" y="2542265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6E68BE-B658-BA49-B854-08BAD4434424}"/>
              </a:ext>
            </a:extLst>
          </p:cNvPr>
          <p:cNvCxnSpPr>
            <a:cxnSpLocks/>
          </p:cNvCxnSpPr>
          <p:nvPr/>
        </p:nvCxnSpPr>
        <p:spPr>
          <a:xfrm flipV="1">
            <a:off x="748300" y="2566826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3742E-A031-7143-961B-F58D36422BC0}"/>
              </a:ext>
            </a:extLst>
          </p:cNvPr>
          <p:cNvSpPr/>
          <p:nvPr/>
        </p:nvSpPr>
        <p:spPr>
          <a:xfrm>
            <a:off x="1209791" y="2172396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B01828-205A-B641-8112-9976DF227BD4}"/>
              </a:ext>
            </a:extLst>
          </p:cNvPr>
          <p:cNvCxnSpPr>
            <a:cxnSpLocks/>
          </p:cNvCxnSpPr>
          <p:nvPr/>
        </p:nvCxnSpPr>
        <p:spPr>
          <a:xfrm flipV="1">
            <a:off x="438363" y="2154148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C81C6-BD9D-6B45-A745-2D924F8D4172}"/>
              </a:ext>
            </a:extLst>
          </p:cNvPr>
          <p:cNvSpPr/>
          <p:nvPr/>
        </p:nvSpPr>
        <p:spPr>
          <a:xfrm>
            <a:off x="899854" y="175971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3BCC70-ABD5-E843-9027-958FBFF9ED26}"/>
              </a:ext>
            </a:extLst>
          </p:cNvPr>
          <p:cNvCxnSpPr>
            <a:cxnSpLocks/>
          </p:cNvCxnSpPr>
          <p:nvPr/>
        </p:nvCxnSpPr>
        <p:spPr>
          <a:xfrm>
            <a:off x="3001766" y="3381908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D98A047-70BB-E04D-BB92-E787CD50626D}"/>
              </a:ext>
            </a:extLst>
          </p:cNvPr>
          <p:cNvSpPr/>
          <p:nvPr/>
        </p:nvSpPr>
        <p:spPr>
          <a:xfrm>
            <a:off x="3355379" y="3567968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15D8FF-3A43-CF4F-AFF0-75D44D23E905}"/>
              </a:ext>
            </a:extLst>
          </p:cNvPr>
          <p:cNvCxnSpPr>
            <a:cxnSpLocks/>
          </p:cNvCxnSpPr>
          <p:nvPr/>
        </p:nvCxnSpPr>
        <p:spPr>
          <a:xfrm>
            <a:off x="3431568" y="2763746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DB8DE-6434-D641-A133-B5D767332579}"/>
              </a:ext>
            </a:extLst>
          </p:cNvPr>
          <p:cNvSpPr/>
          <p:nvPr/>
        </p:nvSpPr>
        <p:spPr>
          <a:xfrm>
            <a:off x="3785181" y="2949806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C1FCD4-3384-B44E-B6AB-2F4D3EB7667D}"/>
              </a:ext>
            </a:extLst>
          </p:cNvPr>
          <p:cNvCxnSpPr>
            <a:cxnSpLocks/>
          </p:cNvCxnSpPr>
          <p:nvPr/>
        </p:nvCxnSpPr>
        <p:spPr>
          <a:xfrm>
            <a:off x="3852808" y="2198667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3E1775-B64E-3148-B278-A7A5EF551A98}"/>
              </a:ext>
            </a:extLst>
          </p:cNvPr>
          <p:cNvSpPr/>
          <p:nvPr/>
        </p:nvSpPr>
        <p:spPr>
          <a:xfrm>
            <a:off x="4206421" y="238472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1A8C4042-A03D-D444-8066-85949FCD5EA7}"/>
              </a:ext>
            </a:extLst>
          </p:cNvPr>
          <p:cNvSpPr/>
          <p:nvPr/>
        </p:nvSpPr>
        <p:spPr>
          <a:xfrm>
            <a:off x="4859675" y="2845942"/>
            <a:ext cx="1006868" cy="83220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D125D-FF5D-F241-965C-F3F480232E97}"/>
              </a:ext>
            </a:extLst>
          </p:cNvPr>
          <p:cNvSpPr/>
          <p:nvPr/>
        </p:nvSpPr>
        <p:spPr>
          <a:xfrm>
            <a:off x="6158637" y="234006"/>
            <a:ext cx="24511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Observed matrix for nucleotide position #1</a:t>
            </a:r>
            <a:endParaRPr lang="en-US" sz="20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945773-04D3-C246-96B2-AA5615E432B6}"/>
              </a:ext>
            </a:extLst>
          </p:cNvPr>
          <p:cNvSpPr/>
          <p:nvPr/>
        </p:nvSpPr>
        <p:spPr>
          <a:xfrm>
            <a:off x="6619389" y="1218613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FEFE7E-CEB8-9641-B0C7-641879C98697}"/>
              </a:ext>
            </a:extLst>
          </p:cNvPr>
          <p:cNvSpPr/>
          <p:nvPr/>
        </p:nvSpPr>
        <p:spPr>
          <a:xfrm>
            <a:off x="6456959" y="179689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02A71D-B227-114A-A56D-7DB24E10C5E7}"/>
              </a:ext>
            </a:extLst>
          </p:cNvPr>
          <p:cNvSpPr/>
          <p:nvPr/>
        </p:nvSpPr>
        <p:spPr>
          <a:xfrm>
            <a:off x="6456959" y="227978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7A0875-845B-454E-8A2E-5A6C47F28C15}"/>
              </a:ext>
            </a:extLst>
          </p:cNvPr>
          <p:cNvSpPr/>
          <p:nvPr/>
        </p:nvSpPr>
        <p:spPr>
          <a:xfrm>
            <a:off x="6456959" y="275239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56E2AA-FBC7-2B4B-AFC2-4A38FF979D73}"/>
              </a:ext>
            </a:extLst>
          </p:cNvPr>
          <p:cNvSpPr/>
          <p:nvPr/>
        </p:nvSpPr>
        <p:spPr>
          <a:xfrm>
            <a:off x="6456959" y="3225003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6F730E-CD98-E743-896E-5F73C265C8C1}"/>
              </a:ext>
            </a:extLst>
          </p:cNvPr>
          <p:cNvSpPr/>
          <p:nvPr/>
        </p:nvSpPr>
        <p:spPr>
          <a:xfrm>
            <a:off x="7011047" y="1692936"/>
            <a:ext cx="1020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A……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D9AB52-81BC-B340-9076-9180F21A8B37}"/>
              </a:ext>
            </a:extLst>
          </p:cNvPr>
          <p:cNvSpPr/>
          <p:nvPr/>
        </p:nvSpPr>
        <p:spPr>
          <a:xfrm>
            <a:off x="6999060" y="2174109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T……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19F0A3-B9D9-FF4A-A05C-DB812EFACF4B}"/>
              </a:ext>
            </a:extLst>
          </p:cNvPr>
          <p:cNvSpPr/>
          <p:nvPr/>
        </p:nvSpPr>
        <p:spPr>
          <a:xfrm>
            <a:off x="7009335" y="2667269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T……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1A2583-2195-C946-AE79-E343735A5DDD}"/>
              </a:ext>
            </a:extLst>
          </p:cNvPr>
          <p:cNvSpPr/>
          <p:nvPr/>
        </p:nvSpPr>
        <p:spPr>
          <a:xfrm>
            <a:off x="6988786" y="3139880"/>
            <a:ext cx="1040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G……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16CBBE-04F4-7F46-8F95-0034FAE99540}"/>
              </a:ext>
            </a:extLst>
          </p:cNvPr>
          <p:cNvGrpSpPr/>
          <p:nvPr/>
        </p:nvGrpSpPr>
        <p:grpSpPr>
          <a:xfrm>
            <a:off x="6143203" y="4623370"/>
            <a:ext cx="2250783" cy="1421481"/>
            <a:chOff x="6225397" y="5230307"/>
            <a:chExt cx="1677479" cy="107139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AF53B28-21A6-8440-A8E4-DEC9B5249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0944" y="5743805"/>
              <a:ext cx="57236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DA9AFD2-F4E3-4843-98A2-105C6EDFD7C0}"/>
                </a:ext>
              </a:extLst>
            </p:cNvPr>
            <p:cNvCxnSpPr>
              <a:cxnSpLocks/>
            </p:cNvCxnSpPr>
            <p:nvPr/>
          </p:nvCxnSpPr>
          <p:spPr>
            <a:xfrm>
              <a:off x="7328342" y="5730845"/>
              <a:ext cx="387550" cy="443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C447AB-30A7-B44E-AECD-40D3751A9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6355" y="5363110"/>
              <a:ext cx="450908" cy="40712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E29DDFF-A9D3-9840-990C-9F3981FB65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2230" y="5729133"/>
              <a:ext cx="387550" cy="443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A091E9E-F7EA-2540-BE66-9A992383A3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9147" y="5351124"/>
              <a:ext cx="450908" cy="40712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4F37348-012E-1249-A7DF-3A738C337D72}"/>
                </a:ext>
              </a:extLst>
            </p:cNvPr>
            <p:cNvSpPr/>
            <p:nvPr/>
          </p:nvSpPr>
          <p:spPr>
            <a:xfrm>
              <a:off x="7688482" y="5230307"/>
              <a:ext cx="214394" cy="188582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0A41D1A-CEC0-4942-8CB8-23E6265EAC97}"/>
                </a:ext>
              </a:extLst>
            </p:cNvPr>
            <p:cNvSpPr/>
            <p:nvPr/>
          </p:nvSpPr>
          <p:spPr>
            <a:xfrm>
              <a:off x="6225397" y="5247205"/>
              <a:ext cx="214394" cy="18858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4EE07B8-13A7-7140-8AB2-D61FDADBEFB8}"/>
                </a:ext>
              </a:extLst>
            </p:cNvPr>
            <p:cNvSpPr/>
            <p:nvPr/>
          </p:nvSpPr>
          <p:spPr>
            <a:xfrm>
              <a:off x="7624788" y="6113124"/>
              <a:ext cx="214394" cy="188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209B00C-37BF-E042-9695-BD7AEDDE4248}"/>
                </a:ext>
              </a:extLst>
            </p:cNvPr>
            <p:cNvSpPr/>
            <p:nvPr/>
          </p:nvSpPr>
          <p:spPr>
            <a:xfrm>
              <a:off x="6267204" y="6104718"/>
              <a:ext cx="214394" cy="188582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5" name="Right Arrow 64">
            <a:extLst>
              <a:ext uri="{FF2B5EF4-FFF2-40B4-BE49-F238E27FC236}">
                <a16:creationId xmlns:a16="http://schemas.microsoft.com/office/drawing/2014/main" id="{F9EBE2BE-9E5C-1045-91FC-24C19B988DF5}"/>
              </a:ext>
            </a:extLst>
          </p:cNvPr>
          <p:cNvSpPr/>
          <p:nvPr/>
        </p:nvSpPr>
        <p:spPr>
          <a:xfrm rot="5400000">
            <a:off x="6758681" y="3953842"/>
            <a:ext cx="1006868" cy="83220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D22DA8-045E-9C4C-896E-C4E2029EE2F9}"/>
              </a:ext>
            </a:extLst>
          </p:cNvPr>
          <p:cNvSpPr/>
          <p:nvPr/>
        </p:nvSpPr>
        <p:spPr>
          <a:xfrm>
            <a:off x="6489612" y="6203290"/>
            <a:ext cx="1679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MPR for site 1</a:t>
            </a:r>
            <a:endParaRPr lang="en-US" sz="20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54B57-D8C3-B241-9BC3-D3C6DDE83AD7}"/>
              </a:ext>
            </a:extLst>
          </p:cNvPr>
          <p:cNvSpPr/>
          <p:nvPr/>
        </p:nvSpPr>
        <p:spPr>
          <a:xfrm>
            <a:off x="653736" y="942923"/>
            <a:ext cx="3563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Homoplasy along long branches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908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00481" y="464104"/>
            <a:ext cx="80065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process is referred to as “</a:t>
            </a:r>
            <a:r>
              <a:rPr lang="en-US" sz="2800" dirty="0">
                <a:solidFill>
                  <a:srgbClr val="FF0000"/>
                </a:solidFill>
              </a:rPr>
              <a:t>long-branch attraction</a:t>
            </a:r>
            <a:r>
              <a:rPr lang="en-US" sz="2800" dirty="0"/>
              <a:t>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Summed over the tree can lead to incorrect topologies… Maximum parsimony is particularly vulnerable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Caused by homoplasy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CBC468-4BF0-9D40-8200-F45E7322C9CC}"/>
              </a:ext>
            </a:extLst>
          </p:cNvPr>
          <p:cNvGrpSpPr/>
          <p:nvPr/>
        </p:nvGrpSpPr>
        <p:grpSpPr>
          <a:xfrm>
            <a:off x="4739799" y="3348293"/>
            <a:ext cx="3786541" cy="2909428"/>
            <a:chOff x="2695242" y="3050342"/>
            <a:chExt cx="3786541" cy="290942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7F2C0AE-E010-FD4B-9856-F965E0199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229" y="5270643"/>
              <a:ext cx="575352" cy="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7923F4-C192-534F-AE4F-9BF50AEB8C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7863" y="3318553"/>
              <a:ext cx="1351751" cy="19600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0EAD65-D596-E641-9632-AEB293BD3FCB}"/>
                </a:ext>
              </a:extLst>
            </p:cNvPr>
            <p:cNvCxnSpPr>
              <a:cxnSpLocks/>
            </p:cNvCxnSpPr>
            <p:nvPr/>
          </p:nvCxnSpPr>
          <p:spPr>
            <a:xfrm>
              <a:off x="4775717" y="5246510"/>
              <a:ext cx="381911" cy="4967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ABC369-6937-AA4E-845B-DB97730B7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499" y="3267182"/>
              <a:ext cx="1478738" cy="20294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A6A328F-7A5B-FC4E-9540-A82F9AD1863E}"/>
                </a:ext>
              </a:extLst>
            </p:cNvPr>
            <p:cNvSpPr/>
            <p:nvPr/>
          </p:nvSpPr>
          <p:spPr>
            <a:xfrm>
              <a:off x="2695242" y="3070891"/>
              <a:ext cx="368080" cy="351161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27C307B-FD0F-4E47-AD95-718AFABB7BFB}"/>
                </a:ext>
              </a:extLst>
            </p:cNvPr>
            <p:cNvSpPr/>
            <p:nvPr/>
          </p:nvSpPr>
          <p:spPr>
            <a:xfrm>
              <a:off x="5051744" y="5608609"/>
              <a:ext cx="368080" cy="35116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D19AB14-24F1-E744-AA93-8188CB46976E}"/>
                </a:ext>
              </a:extLst>
            </p:cNvPr>
            <p:cNvSpPr/>
            <p:nvPr/>
          </p:nvSpPr>
          <p:spPr>
            <a:xfrm>
              <a:off x="6113703" y="3050342"/>
              <a:ext cx="368080" cy="35116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593797-20A9-004F-AF60-1AFECF6EA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605" y="5256944"/>
              <a:ext cx="411021" cy="4399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B8D165-4319-FB47-A88D-284642F05FE3}"/>
                </a:ext>
              </a:extLst>
            </p:cNvPr>
            <p:cNvSpPr/>
            <p:nvPr/>
          </p:nvSpPr>
          <p:spPr>
            <a:xfrm>
              <a:off x="3641839" y="5598335"/>
              <a:ext cx="368080" cy="351161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7774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00481" y="464104"/>
            <a:ext cx="8006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“</a:t>
            </a:r>
            <a:r>
              <a:rPr lang="en-US" sz="2800" dirty="0" err="1">
                <a:latin typeface="+mj-lt"/>
              </a:rPr>
              <a:t>Felsenstein</a:t>
            </a:r>
            <a:r>
              <a:rPr lang="en-US" sz="2800" dirty="0">
                <a:latin typeface="+mj-lt"/>
              </a:rPr>
              <a:t> Zone”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Portion of </a:t>
            </a:r>
            <a:r>
              <a:rPr lang="en-US" sz="2800" dirty="0" err="1">
                <a:latin typeface="+mj-lt"/>
              </a:rPr>
              <a:t>treespace</a:t>
            </a:r>
            <a:r>
              <a:rPr lang="en-US" sz="2800" dirty="0">
                <a:latin typeface="+mj-lt"/>
              </a:rPr>
              <a:t> most vulnerable to LBA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9C46B-2F68-E840-95D6-C3176C8F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09" y="3169829"/>
            <a:ext cx="2851720" cy="23428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2242B1-8DA8-8F47-B95E-98167215CBA1}"/>
              </a:ext>
            </a:extLst>
          </p:cNvPr>
          <p:cNvSpPr/>
          <p:nvPr/>
        </p:nvSpPr>
        <p:spPr>
          <a:xfrm>
            <a:off x="173247" y="5597116"/>
            <a:ext cx="4463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p, q </a:t>
            </a:r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dirty="0" err="1">
                <a:solidFill>
                  <a:srgbClr val="FF0000"/>
                </a:solidFill>
              </a:rPr>
              <a:t>prob</a:t>
            </a:r>
            <a:r>
              <a:rPr lang="en-US" dirty="0">
                <a:solidFill>
                  <a:srgbClr val="FF0000"/>
                </a:solidFill>
              </a:rPr>
              <a:t> of observing change along branch </a:t>
            </a:r>
          </a:p>
          <a:p>
            <a:r>
              <a:rPr lang="en-US" dirty="0">
                <a:solidFill>
                  <a:srgbClr val="FF0000"/>
                </a:solidFill>
              </a:rPr>
              <a:t>e.g. branch length 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F2DE9-128C-C14E-A79A-18445B1B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73" y="2175719"/>
            <a:ext cx="3590248" cy="3678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EACF7-C67F-B54D-9574-51B027DE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6200"/>
            <a:ext cx="1347453" cy="1408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250CD0-ED66-5842-A286-C597683CE969}"/>
              </a:ext>
            </a:extLst>
          </p:cNvPr>
          <p:cNvSpPr/>
          <p:nvPr/>
        </p:nvSpPr>
        <p:spPr>
          <a:xfrm>
            <a:off x="7564881" y="1492876"/>
            <a:ext cx="1598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Joe </a:t>
            </a:r>
            <a:r>
              <a:rPr lang="en-US" dirty="0" err="1">
                <a:solidFill>
                  <a:srgbClr val="FF0000"/>
                </a:solidFill>
              </a:rPr>
              <a:t>Felsenstein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2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00481" y="464104"/>
            <a:ext cx="8006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“</a:t>
            </a:r>
            <a:r>
              <a:rPr lang="en-US" sz="2800" dirty="0" err="1">
                <a:latin typeface="+mj-lt"/>
              </a:rPr>
              <a:t>Felsenstein</a:t>
            </a:r>
            <a:r>
              <a:rPr lang="en-US" sz="2800" dirty="0">
                <a:latin typeface="+mj-lt"/>
              </a:rPr>
              <a:t> Zone”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Portion of </a:t>
            </a:r>
            <a:r>
              <a:rPr lang="en-US" sz="2800" dirty="0" err="1">
                <a:latin typeface="+mj-lt"/>
              </a:rPr>
              <a:t>treespace</a:t>
            </a:r>
            <a:r>
              <a:rPr lang="en-US" sz="2800" dirty="0">
                <a:latin typeface="+mj-lt"/>
              </a:rPr>
              <a:t> most vulnerable to LBA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9C46B-2F68-E840-95D6-C3176C8F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09" y="3169829"/>
            <a:ext cx="2851720" cy="23428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2242B1-8DA8-8F47-B95E-98167215CBA1}"/>
              </a:ext>
            </a:extLst>
          </p:cNvPr>
          <p:cNvSpPr/>
          <p:nvPr/>
        </p:nvSpPr>
        <p:spPr>
          <a:xfrm>
            <a:off x="1539709" y="6049179"/>
            <a:ext cx="6579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Prob</a:t>
            </a:r>
            <a:r>
              <a:rPr lang="en-US" sz="2400" b="1" dirty="0">
                <a:solidFill>
                  <a:srgbClr val="FF0000"/>
                </a:solidFill>
              </a:rPr>
              <a:t> of LBA higher as </a:t>
            </a:r>
            <a:r>
              <a:rPr lang="en-US" sz="2400" b="1" i="1" dirty="0">
                <a:solidFill>
                  <a:srgbClr val="FF0000"/>
                </a:solidFill>
              </a:rPr>
              <a:t>p</a:t>
            </a:r>
            <a:r>
              <a:rPr lang="en-US" sz="2400" b="1" dirty="0">
                <a:solidFill>
                  <a:srgbClr val="FF0000"/>
                </a:solidFill>
              </a:rPr>
              <a:t> increases, and </a:t>
            </a:r>
            <a:r>
              <a:rPr lang="en-US" sz="2400" b="1" i="1" dirty="0">
                <a:solidFill>
                  <a:srgbClr val="FF0000"/>
                </a:solidFill>
              </a:rPr>
              <a:t>q</a:t>
            </a:r>
            <a:r>
              <a:rPr lang="en-US" sz="2400" b="1" dirty="0">
                <a:solidFill>
                  <a:srgbClr val="FF0000"/>
                </a:solidFill>
              </a:rPr>
              <a:t> decreases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F2DE9-128C-C14E-A79A-18445B1B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73" y="2175719"/>
            <a:ext cx="3590248" cy="3678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24476-4F6A-6E43-9A80-004C4BCF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6200"/>
            <a:ext cx="1347453" cy="1408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FDAF9B-1CD6-D54C-8D7A-931072F5FD6F}"/>
              </a:ext>
            </a:extLst>
          </p:cNvPr>
          <p:cNvSpPr/>
          <p:nvPr/>
        </p:nvSpPr>
        <p:spPr>
          <a:xfrm>
            <a:off x="7564881" y="1492876"/>
            <a:ext cx="1598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Joe </a:t>
            </a:r>
            <a:r>
              <a:rPr lang="en-US" dirty="0" err="1">
                <a:solidFill>
                  <a:srgbClr val="FF0000"/>
                </a:solidFill>
              </a:rPr>
              <a:t>Felsenstein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9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23634"/>
            <a:ext cx="7219604" cy="875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How to mitigate?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A7D79D-CE71-3647-9EB7-34987840DFDE}"/>
              </a:ext>
            </a:extLst>
          </p:cNvPr>
          <p:cNvCxnSpPr>
            <a:cxnSpLocks/>
          </p:cNvCxnSpPr>
          <p:nvPr/>
        </p:nvCxnSpPr>
        <p:spPr>
          <a:xfrm flipH="1">
            <a:off x="2578815" y="4345968"/>
            <a:ext cx="57535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5FA6E1-129A-FA45-96B0-93EEAFECDBAC}"/>
              </a:ext>
            </a:extLst>
          </p:cNvPr>
          <p:cNvCxnSpPr>
            <a:cxnSpLocks/>
          </p:cNvCxnSpPr>
          <p:nvPr/>
        </p:nvCxnSpPr>
        <p:spPr>
          <a:xfrm flipH="1" flipV="1">
            <a:off x="842482" y="2178121"/>
            <a:ext cx="1351751" cy="19600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BDC47C-C93F-E546-ACD3-C045561AE089}"/>
              </a:ext>
            </a:extLst>
          </p:cNvPr>
          <p:cNvCxnSpPr>
            <a:cxnSpLocks/>
          </p:cNvCxnSpPr>
          <p:nvPr/>
        </p:nvCxnSpPr>
        <p:spPr>
          <a:xfrm>
            <a:off x="3460624" y="4578689"/>
            <a:ext cx="381911" cy="496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5B148C-8B2A-5D40-A98B-F474F61D17AC}"/>
              </a:ext>
            </a:extLst>
          </p:cNvPr>
          <p:cNvCxnSpPr>
            <a:cxnSpLocks/>
          </p:cNvCxnSpPr>
          <p:nvPr/>
        </p:nvCxnSpPr>
        <p:spPr>
          <a:xfrm flipV="1">
            <a:off x="3473407" y="2106201"/>
            <a:ext cx="1478738" cy="20294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0E3CA7-415E-2441-96D8-C65F6BB6BCD4}"/>
              </a:ext>
            </a:extLst>
          </p:cNvPr>
          <p:cNvSpPr/>
          <p:nvPr/>
        </p:nvSpPr>
        <p:spPr>
          <a:xfrm>
            <a:off x="640410" y="1951007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8A71CE-9191-0044-A59D-829EC666BA66}"/>
              </a:ext>
            </a:extLst>
          </p:cNvPr>
          <p:cNvSpPr/>
          <p:nvPr/>
        </p:nvSpPr>
        <p:spPr>
          <a:xfrm>
            <a:off x="3726378" y="4971610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802637-968A-A342-8D40-4100BAFA5B77}"/>
              </a:ext>
            </a:extLst>
          </p:cNvPr>
          <p:cNvSpPr/>
          <p:nvPr/>
        </p:nvSpPr>
        <p:spPr>
          <a:xfrm>
            <a:off x="4808885" y="188936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B0F26E-4D24-3544-8BAD-4724CF821AB0}"/>
              </a:ext>
            </a:extLst>
          </p:cNvPr>
          <p:cNvCxnSpPr>
            <a:cxnSpLocks/>
          </p:cNvCxnSpPr>
          <p:nvPr/>
        </p:nvCxnSpPr>
        <p:spPr>
          <a:xfrm flipV="1">
            <a:off x="1815048" y="4558300"/>
            <a:ext cx="411021" cy="4399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A2C6A72-17E5-8649-9F1C-268E6BAE3C49}"/>
              </a:ext>
            </a:extLst>
          </p:cNvPr>
          <p:cNvSpPr/>
          <p:nvPr/>
        </p:nvSpPr>
        <p:spPr>
          <a:xfrm>
            <a:off x="1566459" y="488941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CA1282-1174-9747-BEF5-B0AB6C7A1650}"/>
              </a:ext>
            </a:extLst>
          </p:cNvPr>
          <p:cNvSpPr/>
          <p:nvPr/>
        </p:nvSpPr>
        <p:spPr>
          <a:xfrm>
            <a:off x="2148165" y="3994347"/>
            <a:ext cx="452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7B5AA8-C17F-A64E-A631-34736E111910}"/>
              </a:ext>
            </a:extLst>
          </p:cNvPr>
          <p:cNvSpPr/>
          <p:nvPr/>
        </p:nvSpPr>
        <p:spPr>
          <a:xfrm>
            <a:off x="3112222" y="4013183"/>
            <a:ext cx="476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E45C29-2DD6-E944-A2A1-012E0FC8F1AF}"/>
              </a:ext>
            </a:extLst>
          </p:cNvPr>
          <p:cNvCxnSpPr>
            <a:cxnSpLocks/>
          </p:cNvCxnSpPr>
          <p:nvPr/>
        </p:nvCxnSpPr>
        <p:spPr>
          <a:xfrm flipV="1">
            <a:off x="1808251" y="3637051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0DB2E-1432-CD49-ADB0-6DD6FF2E3CF6}"/>
              </a:ext>
            </a:extLst>
          </p:cNvPr>
          <p:cNvSpPr/>
          <p:nvPr/>
        </p:nvSpPr>
        <p:spPr>
          <a:xfrm>
            <a:off x="2269742" y="3242621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2A865B-BF67-6A4C-9F34-70176F2FB257}"/>
              </a:ext>
            </a:extLst>
          </p:cNvPr>
          <p:cNvCxnSpPr>
            <a:cxnSpLocks/>
          </p:cNvCxnSpPr>
          <p:nvPr/>
        </p:nvCxnSpPr>
        <p:spPr>
          <a:xfrm flipV="1">
            <a:off x="1529136" y="3275742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E3A73A6-1156-7C4D-9E26-8F3BFB828E37}"/>
              </a:ext>
            </a:extLst>
          </p:cNvPr>
          <p:cNvSpPr/>
          <p:nvPr/>
        </p:nvSpPr>
        <p:spPr>
          <a:xfrm>
            <a:off x="1990627" y="2881312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EAA8C5-30BD-574D-97CA-DB1F65956C75}"/>
              </a:ext>
            </a:extLst>
          </p:cNvPr>
          <p:cNvCxnSpPr>
            <a:cxnSpLocks/>
          </p:cNvCxnSpPr>
          <p:nvPr/>
        </p:nvCxnSpPr>
        <p:spPr>
          <a:xfrm flipV="1">
            <a:off x="1251733" y="2905873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2526281-A9F4-A147-AB6A-326B494E2EB1}"/>
              </a:ext>
            </a:extLst>
          </p:cNvPr>
          <p:cNvSpPr/>
          <p:nvPr/>
        </p:nvSpPr>
        <p:spPr>
          <a:xfrm>
            <a:off x="1713224" y="2511443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39286F-9E85-B149-90E1-0F1F13021773}"/>
              </a:ext>
            </a:extLst>
          </p:cNvPr>
          <p:cNvCxnSpPr>
            <a:cxnSpLocks/>
          </p:cNvCxnSpPr>
          <p:nvPr/>
        </p:nvCxnSpPr>
        <p:spPr>
          <a:xfrm flipV="1">
            <a:off x="941796" y="2493195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CF4F6B4-40FD-AA48-80C1-0C3C08B4AC15}"/>
              </a:ext>
            </a:extLst>
          </p:cNvPr>
          <p:cNvSpPr/>
          <p:nvPr/>
        </p:nvSpPr>
        <p:spPr>
          <a:xfrm>
            <a:off x="1403287" y="209876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0717CC5-01CA-C14C-BD5F-28E905C9CA4F}"/>
              </a:ext>
            </a:extLst>
          </p:cNvPr>
          <p:cNvCxnSpPr>
            <a:cxnSpLocks/>
          </p:cNvCxnSpPr>
          <p:nvPr/>
        </p:nvCxnSpPr>
        <p:spPr>
          <a:xfrm>
            <a:off x="3505199" y="3720955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180A28-39FB-0747-B59D-7B8233EF9954}"/>
              </a:ext>
            </a:extLst>
          </p:cNvPr>
          <p:cNvSpPr/>
          <p:nvPr/>
        </p:nvSpPr>
        <p:spPr>
          <a:xfrm>
            <a:off x="3858812" y="3907015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A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BFB168-B425-1540-A8CF-108284A401C8}"/>
              </a:ext>
            </a:extLst>
          </p:cNvPr>
          <p:cNvCxnSpPr>
            <a:cxnSpLocks/>
          </p:cNvCxnSpPr>
          <p:nvPr/>
        </p:nvCxnSpPr>
        <p:spPr>
          <a:xfrm>
            <a:off x="3935001" y="3102793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8651C0E-3D4C-1B44-B59E-BB340CBF7B38}"/>
              </a:ext>
            </a:extLst>
          </p:cNvPr>
          <p:cNvSpPr/>
          <p:nvPr/>
        </p:nvSpPr>
        <p:spPr>
          <a:xfrm>
            <a:off x="4288614" y="3288853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C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41DEDDC-90FE-5E4D-A879-8C2CEE1C8CFE}"/>
              </a:ext>
            </a:extLst>
          </p:cNvPr>
          <p:cNvCxnSpPr>
            <a:cxnSpLocks/>
          </p:cNvCxnSpPr>
          <p:nvPr/>
        </p:nvCxnSpPr>
        <p:spPr>
          <a:xfrm>
            <a:off x="4356241" y="2537714"/>
            <a:ext cx="327061" cy="306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9FC1D55-625D-874B-BD41-2D49BE25FCC2}"/>
              </a:ext>
            </a:extLst>
          </p:cNvPr>
          <p:cNvSpPr/>
          <p:nvPr/>
        </p:nvSpPr>
        <p:spPr>
          <a:xfrm>
            <a:off x="4709854" y="272377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A08E94-8A63-254C-95C5-F27F52A43E5A}"/>
              </a:ext>
            </a:extLst>
          </p:cNvPr>
          <p:cNvSpPr/>
          <p:nvPr/>
        </p:nvSpPr>
        <p:spPr>
          <a:xfrm>
            <a:off x="5659606" y="2062805"/>
            <a:ext cx="30631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Need to consider probability of changes along branches 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To do that, we need a model of </a:t>
            </a:r>
            <a:r>
              <a:rPr lang="en-US" sz="2400" b="1" i="1" dirty="0">
                <a:solidFill>
                  <a:srgbClr val="FF0000"/>
                </a:solidFill>
              </a:rPr>
              <a:t>how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often</a:t>
            </a:r>
            <a:r>
              <a:rPr lang="en-US" sz="2400" b="1" dirty="0">
                <a:solidFill>
                  <a:srgbClr val="FF0000"/>
                </a:solidFill>
              </a:rPr>
              <a:t> different changes occur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6655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513708" y="285278"/>
            <a:ext cx="7962471" cy="1101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As we’ve seen… many different (and some not-so-obvious) ways change can occur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8C416-8D30-F540-BCE1-378287E3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29" y="1886093"/>
            <a:ext cx="8026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2C4D00-7C50-214D-B281-0DEE39F405DA}"/>
              </a:ext>
            </a:extLst>
          </p:cNvPr>
          <p:cNvSpPr/>
          <p:nvPr/>
        </p:nvSpPr>
        <p:spPr>
          <a:xfrm>
            <a:off x="543117" y="1723758"/>
            <a:ext cx="811799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As time increases, the </a:t>
            </a:r>
            <a:r>
              <a:rPr lang="en-US" sz="4400" b="1" u="sng" dirty="0">
                <a:solidFill>
                  <a:srgbClr val="FF0000"/>
                </a:solidFill>
              </a:rPr>
              <a:t>observed</a:t>
            </a:r>
            <a:r>
              <a:rPr lang="en-US" sz="4400" b="1" dirty="0"/>
              <a:t> number of differences between two sequences becomes an increasingly poor estimator of the </a:t>
            </a:r>
            <a:r>
              <a:rPr lang="en-US" sz="4400" b="1" u="sng" dirty="0">
                <a:solidFill>
                  <a:srgbClr val="FF0000"/>
                </a:solidFill>
              </a:rPr>
              <a:t>actual</a:t>
            </a:r>
            <a:r>
              <a:rPr lang="en-US" sz="4400" b="1" dirty="0"/>
              <a:t> number of differences that occurred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CF38A3-CB46-7B4C-BB3E-3591DDFCE3E0}"/>
              </a:ext>
            </a:extLst>
          </p:cNvPr>
          <p:cNvSpPr/>
          <p:nvPr/>
        </p:nvSpPr>
        <p:spPr>
          <a:xfrm>
            <a:off x="2816024" y="203182"/>
            <a:ext cx="35574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u="sng" dirty="0">
                <a:solidFill>
                  <a:srgbClr val="FF0000"/>
                </a:solidFill>
                <a:latin typeface="+mj-lt"/>
              </a:rPr>
              <a:t>IMPORTANT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48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ML: Searches tree space to maximize the quantity: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689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35882" y="90069"/>
            <a:ext cx="7219604" cy="57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Sequence “saturation”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6620B-875B-F947-BCA8-B2042105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1" y="932333"/>
            <a:ext cx="4132280" cy="33176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636999" y="4549676"/>
            <a:ext cx="80138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Relationship between number of observed differences and time since divergence is non-linear</a:t>
            </a:r>
          </a:p>
          <a:p>
            <a:endParaRPr lang="en-US" sz="2400" dirty="0"/>
          </a:p>
          <a:p>
            <a:r>
              <a:rPr lang="en-US" sz="2400" dirty="0"/>
              <a:t>There are only 4 possible states [ACGT] and a finite number of sites (nucleotides sampled). Over time, multiple substitutions will occur.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08A481-B902-B247-8DDE-C8ABC246AAE0}"/>
              </a:ext>
            </a:extLst>
          </p:cNvPr>
          <p:cNvCxnSpPr>
            <a:cxnSpLocks/>
          </p:cNvCxnSpPr>
          <p:nvPr/>
        </p:nvCxnSpPr>
        <p:spPr>
          <a:xfrm>
            <a:off x="5095982" y="1366463"/>
            <a:ext cx="493160" cy="4931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AF7927-AD2E-264C-BEC1-D3D5AFEEF879}"/>
              </a:ext>
            </a:extLst>
          </p:cNvPr>
          <p:cNvCxnSpPr>
            <a:cxnSpLocks/>
          </p:cNvCxnSpPr>
          <p:nvPr/>
        </p:nvCxnSpPr>
        <p:spPr>
          <a:xfrm flipV="1">
            <a:off x="5554841" y="1345915"/>
            <a:ext cx="496638" cy="5289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615AD04-4AD0-2A4C-A816-A73479C10755}"/>
              </a:ext>
            </a:extLst>
          </p:cNvPr>
          <p:cNvSpPr/>
          <p:nvPr/>
        </p:nvSpPr>
        <p:spPr>
          <a:xfrm>
            <a:off x="4864464" y="114962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F1B881-8344-6341-AF62-947F68D16A77}"/>
              </a:ext>
            </a:extLst>
          </p:cNvPr>
          <p:cNvSpPr/>
          <p:nvPr/>
        </p:nvSpPr>
        <p:spPr>
          <a:xfrm>
            <a:off x="5925047" y="1139351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16A9AD-57C1-024B-B504-ECAE42CDCFEC}"/>
              </a:ext>
            </a:extLst>
          </p:cNvPr>
          <p:cNvCxnSpPr>
            <a:cxnSpLocks/>
          </p:cNvCxnSpPr>
          <p:nvPr/>
        </p:nvCxnSpPr>
        <p:spPr>
          <a:xfrm>
            <a:off x="7262117" y="1077075"/>
            <a:ext cx="525694" cy="109077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4739C1-1057-164B-AE68-CCDF4FCEAFFF}"/>
              </a:ext>
            </a:extLst>
          </p:cNvPr>
          <p:cNvCxnSpPr>
            <a:cxnSpLocks/>
          </p:cNvCxnSpPr>
          <p:nvPr/>
        </p:nvCxnSpPr>
        <p:spPr>
          <a:xfrm flipV="1">
            <a:off x="7787811" y="1027416"/>
            <a:ext cx="688369" cy="11712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9FE33D4-BC34-1C41-8965-AEDF994A9493}"/>
              </a:ext>
            </a:extLst>
          </p:cNvPr>
          <p:cNvSpPr/>
          <p:nvPr/>
        </p:nvSpPr>
        <p:spPr>
          <a:xfrm>
            <a:off x="7030599" y="86023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D520C5-C3C3-B646-B89A-38B2C5FD4590}"/>
              </a:ext>
            </a:extLst>
          </p:cNvPr>
          <p:cNvSpPr/>
          <p:nvPr/>
        </p:nvSpPr>
        <p:spPr>
          <a:xfrm>
            <a:off x="8317214" y="808867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D5E0AC-EEF1-C949-952E-3B246402B44B}"/>
              </a:ext>
            </a:extLst>
          </p:cNvPr>
          <p:cNvCxnSpPr>
            <a:cxnSpLocks/>
          </p:cNvCxnSpPr>
          <p:nvPr/>
        </p:nvCxnSpPr>
        <p:spPr>
          <a:xfrm>
            <a:off x="5431605" y="2421276"/>
            <a:ext cx="660970" cy="18116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032099-56E8-0641-803E-CE7819F95FDE}"/>
              </a:ext>
            </a:extLst>
          </p:cNvPr>
          <p:cNvCxnSpPr>
            <a:cxnSpLocks/>
          </p:cNvCxnSpPr>
          <p:nvPr/>
        </p:nvCxnSpPr>
        <p:spPr>
          <a:xfrm flipV="1">
            <a:off x="6090863" y="2352782"/>
            <a:ext cx="926387" cy="18990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1A52293-2495-8B47-ABB6-E158129F8EF9}"/>
              </a:ext>
            </a:extLst>
          </p:cNvPr>
          <p:cNvSpPr/>
          <p:nvPr/>
        </p:nvSpPr>
        <p:spPr>
          <a:xfrm>
            <a:off x="5200087" y="220443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EB5E0AA-EA2C-1F42-BA72-BB0EA846CBF3}"/>
              </a:ext>
            </a:extLst>
          </p:cNvPr>
          <p:cNvSpPr/>
          <p:nvPr/>
        </p:nvSpPr>
        <p:spPr>
          <a:xfrm>
            <a:off x="6846297" y="2122246"/>
            <a:ext cx="368080" cy="35116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E86542-1C8F-6347-9418-AFB181F985DC}"/>
              </a:ext>
            </a:extLst>
          </p:cNvPr>
          <p:cNvSpPr/>
          <p:nvPr/>
        </p:nvSpPr>
        <p:spPr>
          <a:xfrm rot="18639392">
            <a:off x="5580463" y="1610743"/>
            <a:ext cx="6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my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75DA2B-071A-2D41-ADAC-39787806DCBB}"/>
              </a:ext>
            </a:extLst>
          </p:cNvPr>
          <p:cNvSpPr/>
          <p:nvPr/>
        </p:nvSpPr>
        <p:spPr>
          <a:xfrm rot="17765803">
            <a:off x="6344194" y="3189697"/>
            <a:ext cx="771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 my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79E971-7A4B-1B47-A3A0-071053C95958}"/>
              </a:ext>
            </a:extLst>
          </p:cNvPr>
          <p:cNvSpPr/>
          <p:nvPr/>
        </p:nvSpPr>
        <p:spPr>
          <a:xfrm rot="17765803">
            <a:off x="7934976" y="1533845"/>
            <a:ext cx="771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my</a:t>
            </a:r>
          </a:p>
        </p:txBody>
      </p:sp>
    </p:spTree>
    <p:extLst>
      <p:ext uri="{BB962C8B-B14F-4D97-AF65-F5344CB8AC3E}">
        <p14:creationId xmlns:p14="http://schemas.microsoft.com/office/powerpoint/2010/main" val="272454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64730"/>
            <a:ext cx="7219604" cy="57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Sequence “saturation”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441789" y="1570170"/>
            <a:ext cx="342129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Need to incorporate knowledge of </a:t>
            </a:r>
            <a:r>
              <a:rPr lang="en-US" sz="2800" dirty="0">
                <a:solidFill>
                  <a:srgbClr val="FF0000"/>
                </a:solidFill>
              </a:rPr>
              <a:t>how often</a:t>
            </a:r>
            <a:r>
              <a:rPr lang="en-US" sz="2800" dirty="0"/>
              <a:t> different types of substitutions occur… </a:t>
            </a:r>
          </a:p>
          <a:p>
            <a:endParaRPr lang="en-US" sz="2800" dirty="0"/>
          </a:p>
          <a:p>
            <a:r>
              <a:rPr lang="en-US" sz="2800" dirty="0"/>
              <a:t>…To estimate how many mutations we’ve </a:t>
            </a:r>
            <a:r>
              <a:rPr lang="en-US" sz="2800" dirty="0">
                <a:solidFill>
                  <a:srgbClr val="FF0000"/>
                </a:solidFill>
              </a:rPr>
              <a:t>missed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E82187-6568-9D4A-B3F8-FD813F6B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90" y="1466856"/>
            <a:ext cx="4716980" cy="3672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39D92C-620A-2C43-BEC8-F82AF00B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907" y="5371548"/>
            <a:ext cx="4964161" cy="11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Simplest model: Jukes-Cantor (1969)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Assumptions: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All mutation rates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599" t="-2484" b="-7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1A267-C3D8-6541-B520-22CDB1219F0C}"/>
                  </a:ext>
                </a:extLst>
              </p:cNvPr>
              <p:cNvSpPr/>
              <p:nvPr/>
            </p:nvSpPr>
            <p:spPr>
              <a:xfrm>
                <a:off x="5426650" y="1744307"/>
                <a:ext cx="20837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) of all nucleotides is equal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61A267-C3D8-6541-B520-22CDB1219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650" y="1744307"/>
                <a:ext cx="2083759" cy="646331"/>
              </a:xfrm>
              <a:prstGeom prst="rect">
                <a:avLst/>
              </a:prstGeom>
              <a:blipFill>
                <a:blip r:embed="rId3"/>
                <a:stretch>
                  <a:fillRect l="-1818" t="-1923" r="-3030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09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Simplest model: Jukes-Cantor (1969)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Assumptions: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All mutation rates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599" t="-2484" b="-7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153B3D4-7063-AF4E-A76F-96A4A9468741}"/>
              </a:ext>
            </a:extLst>
          </p:cNvPr>
          <p:cNvSpPr/>
          <p:nvPr/>
        </p:nvSpPr>
        <p:spPr>
          <a:xfrm>
            <a:off x="3051425" y="4333393"/>
            <a:ext cx="27883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Relative</a:t>
            </a:r>
            <a:r>
              <a:rPr lang="en-US" sz="2000" b="1" dirty="0">
                <a:solidFill>
                  <a:srgbClr val="FF0000"/>
                </a:solidFill>
              </a:rPr>
              <a:t> transition rates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(they’re all the same!)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CDF04-4B8C-3146-82E9-02CF04C56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03" y="3846530"/>
            <a:ext cx="2324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4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Simplest model: Jukes-Cantor (1969)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Assumptions: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All mutation rates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29" y="1272220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599" t="-2484" b="-7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4F818E-CA06-5A4C-8353-EF6B2043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03" y="3846530"/>
            <a:ext cx="2324100" cy="20828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9914EA6-9920-0C4A-B05B-E1053C83E2FC}"/>
              </a:ext>
            </a:extLst>
          </p:cNvPr>
          <p:cNvSpPr/>
          <p:nvPr/>
        </p:nvSpPr>
        <p:spPr>
          <a:xfrm>
            <a:off x="2887037" y="4572002"/>
            <a:ext cx="729467" cy="62672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7462D8-7E31-D44C-9F66-5D7A5DE4BDBC}"/>
              </a:ext>
            </a:extLst>
          </p:cNvPr>
          <p:cNvSpPr/>
          <p:nvPr/>
        </p:nvSpPr>
        <p:spPr>
          <a:xfrm>
            <a:off x="5568978" y="3049125"/>
            <a:ext cx="2981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Instantaneous</a:t>
            </a:r>
            <a:r>
              <a:rPr lang="en-US" sz="2000" b="1" dirty="0">
                <a:solidFill>
                  <a:srgbClr val="FF0000"/>
                </a:solidFill>
              </a:rPr>
              <a:t> rate matrix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580321"/>
                  </p:ext>
                </p:extLst>
              </p:nvPr>
            </p:nvGraphicFramePr>
            <p:xfrm>
              <a:off x="5208998" y="3750067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580321"/>
                  </p:ext>
                </p:extLst>
              </p:nvPr>
            </p:nvGraphicFramePr>
            <p:xfrm>
              <a:off x="5208998" y="3750067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724" t="-97917" r="-2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724" t="-97917" r="-1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9791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724" t="-202128" r="-3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724" t="-202128" r="-1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02128" b="-2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724" t="-295833" r="-3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724" t="-295833" r="-2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95833" b="-1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724" t="-395833" r="-3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724" t="-39583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724" t="-395833" r="-1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3840213" y="4020976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JC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FA1635-3A73-4A4C-86AB-0213480E86AA}"/>
              </a:ext>
            </a:extLst>
          </p:cNvPr>
          <p:cNvSpPr/>
          <p:nvPr/>
        </p:nvSpPr>
        <p:spPr>
          <a:xfrm rot="16200000">
            <a:off x="4646342" y="510395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60C84-ACBB-824A-B534-BA0EA184EC6F}"/>
              </a:ext>
            </a:extLst>
          </p:cNvPr>
          <p:cNvSpPr/>
          <p:nvPr/>
        </p:nvSpPr>
        <p:spPr>
          <a:xfrm>
            <a:off x="6775655" y="3417283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62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Problems with JC69?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863029" y="1272220"/>
            <a:ext cx="71405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know transitions and </a:t>
            </a:r>
            <a:r>
              <a:rPr lang="en-US" sz="2800" dirty="0" err="1"/>
              <a:t>transversions</a:t>
            </a:r>
            <a:r>
              <a:rPr lang="en-US" sz="2800" dirty="0"/>
              <a:t> don’t occur at the same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143FDF-F659-8F4F-9139-4BC718DA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87" y="2554922"/>
            <a:ext cx="4808877" cy="39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2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Kimura 2-Parameter (K2P; 1980)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 parameters: Transition rate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transversion</a:t>
                </a:r>
                <a:r>
                  <a:rPr lang="en-US" sz="2800" dirty="0"/>
                  <a:t>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42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8DE439C-8A06-9741-B07E-8F3FB9D7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34" y="3850454"/>
            <a:ext cx="2362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5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Kimura 2-Parameter (K2P; 1980)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 parameters: Transition rate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transversion</a:t>
                </a:r>
                <a:r>
                  <a:rPr lang="en-US" sz="2800" dirty="0"/>
                  <a:t>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2029851"/>
              </a:xfrm>
              <a:prstGeom prst="rect">
                <a:avLst/>
              </a:prstGeom>
              <a:blipFill>
                <a:blip r:embed="rId2"/>
                <a:stretch>
                  <a:fillRect l="-142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7462D8-7E31-D44C-9F66-5D7A5DE4BDBC}"/>
              </a:ext>
            </a:extLst>
          </p:cNvPr>
          <p:cNvSpPr/>
          <p:nvPr/>
        </p:nvSpPr>
        <p:spPr>
          <a:xfrm>
            <a:off x="5548430" y="6285484"/>
            <a:ext cx="2981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Instantaneous</a:t>
            </a:r>
            <a:r>
              <a:rPr lang="en-US" sz="2000" b="1" dirty="0">
                <a:solidFill>
                  <a:srgbClr val="FF0000"/>
                </a:solidFill>
              </a:rPr>
              <a:t> rate matrix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208998" y="3441843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208998" y="3441843"/>
              <a:ext cx="3677860" cy="2938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97917" r="-2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97917" r="-1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9791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02128" r="-3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202128" r="-100000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02128" b="-2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95833" r="-3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295833" r="-20000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95833" b="-1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95833" r="-3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9583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395833" r="-1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3490891" y="4041525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K2P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E439C-8A06-9741-B07E-8F3FB9D73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34" y="3850454"/>
            <a:ext cx="2362200" cy="2095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FD95AF4-89F1-EF40-A60B-E827E11D006D}"/>
              </a:ext>
            </a:extLst>
          </p:cNvPr>
          <p:cNvSpPr/>
          <p:nvPr/>
        </p:nvSpPr>
        <p:spPr>
          <a:xfrm>
            <a:off x="2691828" y="4613098"/>
            <a:ext cx="729467" cy="62672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CD7A3-6F8F-D54C-8674-7B234E61D0CB}"/>
              </a:ext>
            </a:extLst>
          </p:cNvPr>
          <p:cNvSpPr/>
          <p:nvPr/>
        </p:nvSpPr>
        <p:spPr>
          <a:xfrm rot="16200000">
            <a:off x="4666891" y="4764910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BFE8C2-249B-BF4E-8411-ACF201872652}"/>
              </a:ext>
            </a:extLst>
          </p:cNvPr>
          <p:cNvSpPr/>
          <p:nvPr/>
        </p:nvSpPr>
        <p:spPr>
          <a:xfrm>
            <a:off x="6796204" y="3078236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07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Hasegawa, </a:t>
            </a:r>
            <a:r>
              <a:rPr lang="en-US" sz="4000" dirty="0" err="1"/>
              <a:t>Kishino</a:t>
            </a:r>
            <a:r>
              <a:rPr lang="en-US" sz="4000" dirty="0"/>
              <a:t>, and Yano 1985 (HKY)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Transition rate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800" dirty="0"/>
                  <a:t>; </a:t>
                </a:r>
                <a:r>
                  <a:rPr lang="en-US" sz="2800" dirty="0" err="1"/>
                  <a:t>transversion</a:t>
                </a:r>
                <a:r>
                  <a:rPr lang="en-US" sz="2800" dirty="0"/>
                  <a:t>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  <a:blipFill>
                <a:blip r:embed="rId2"/>
                <a:stretch>
                  <a:fillRect l="-1421" t="-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1248396"/>
                  </p:ext>
                </p:extLst>
              </p:nvPr>
            </p:nvGraphicFramePr>
            <p:xfrm>
              <a:off x="3647327" y="311307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1248396"/>
                  </p:ext>
                </p:extLst>
              </p:nvPr>
            </p:nvGraphicFramePr>
            <p:xfrm>
              <a:off x="3647327" y="311307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104545" r="-2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104545" r="-1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104545" b="-3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00000" r="-3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200000" r="-1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00000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06818" r="-3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06818" r="-2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30681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97778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97778" r="-2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397778" r="-1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1703187" y="351754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HKY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2A3FB-8091-6F48-ADD3-8073DE453C7E}"/>
              </a:ext>
            </a:extLst>
          </p:cNvPr>
          <p:cNvSpPr/>
          <p:nvPr/>
        </p:nvSpPr>
        <p:spPr>
          <a:xfrm rot="16200000">
            <a:off x="3084671" y="4466959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39ABF3-2FDD-1745-AE9E-405F2B2ABAAA}"/>
              </a:ext>
            </a:extLst>
          </p:cNvPr>
          <p:cNvSpPr/>
          <p:nvPr/>
        </p:nvSpPr>
        <p:spPr>
          <a:xfrm>
            <a:off x="5213984" y="2780285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70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Generalized Time Reversible (GTR)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6 rates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3" y="1138656"/>
                <a:ext cx="7140539" cy="1384995"/>
              </a:xfrm>
              <a:prstGeom prst="rect">
                <a:avLst/>
              </a:prstGeom>
              <a:blipFill>
                <a:blip r:embed="rId2"/>
                <a:stretch>
                  <a:fillRect l="-1421" t="-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426670"/>
                  </p:ext>
                </p:extLst>
              </p:nvPr>
            </p:nvGraphicFramePr>
            <p:xfrm>
              <a:off x="5044613" y="3431569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3A3369F-9A80-664D-BF81-F08A52DCC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6426670"/>
                  </p:ext>
                </p:extLst>
              </p:nvPr>
            </p:nvGraphicFramePr>
            <p:xfrm>
              <a:off x="5044613" y="3431569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106818" r="-2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106818" r="-100000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106818" b="-3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202222" r="-3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202222" r="-1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20222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309091" r="-3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309091" r="-2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24" t="-309091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24" t="-400000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724" t="-400000" r="-2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724" t="-400000" r="-1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19D473-261A-D649-BC4D-48A82A070299}"/>
              </a:ext>
            </a:extLst>
          </p:cNvPr>
          <p:cNvSpPr txBox="1"/>
          <p:nvPr/>
        </p:nvSpPr>
        <p:spPr>
          <a:xfrm>
            <a:off x="3254585" y="3455899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-25000" dirty="0">
                <a:latin typeface="Optima" charset="0"/>
                <a:ea typeface="Optima" charset="0"/>
                <a:cs typeface="Optima" charset="0"/>
              </a:rPr>
              <a:t>GTR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2A3FB-8091-6F48-ADD3-8073DE453C7E}"/>
              </a:ext>
            </a:extLst>
          </p:cNvPr>
          <p:cNvSpPr/>
          <p:nvPr/>
        </p:nvSpPr>
        <p:spPr>
          <a:xfrm rot="16200000">
            <a:off x="4481957" y="4754636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39ABF3-2FDD-1745-AE9E-405F2B2ABAAA}"/>
              </a:ext>
            </a:extLst>
          </p:cNvPr>
          <p:cNvSpPr/>
          <p:nvPr/>
        </p:nvSpPr>
        <p:spPr>
          <a:xfrm>
            <a:off x="6744834" y="3047414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423C92-1DBD-C145-87CF-47C5401D6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60" y="3426789"/>
            <a:ext cx="2362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ML: Searches tree space to maximize the quantity: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5472E4-FA91-CC49-9FBD-80D1AB0F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39" y="3935001"/>
            <a:ext cx="2047025" cy="1251375"/>
          </a:xfrm>
          <a:prstGeom prst="rect">
            <a:avLst/>
          </a:prstGeom>
        </p:spPr>
      </p:pic>
      <p:pic>
        <p:nvPicPr>
          <p:cNvPr id="7" name="Picture 2" descr="Image gammaDist">
            <a:extLst>
              <a:ext uri="{FF2B5EF4-FFF2-40B4-BE49-F238E27FC236}">
                <a16:creationId xmlns:a16="http://schemas.microsoft.com/office/drawing/2014/main" id="{43A8E3CA-FCDA-6948-804B-DD144863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04" y="4046337"/>
            <a:ext cx="1448658" cy="117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DF34AA-5C10-5A43-BE30-EB69BE8A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314" y="4098104"/>
            <a:ext cx="1594920" cy="1028701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F7848E01-C3D6-EA4E-A5B2-8776B1D7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0453" y="1228675"/>
            <a:ext cx="1696092" cy="95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1EAA2EFE-6B4F-654A-BA0E-815295C0213D}"/>
              </a:ext>
            </a:extLst>
          </p:cNvPr>
          <p:cNvSpPr/>
          <p:nvPr/>
        </p:nvSpPr>
        <p:spPr>
          <a:xfrm rot="16200000">
            <a:off x="4720979" y="1376736"/>
            <a:ext cx="503433" cy="221921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5FAC1B1-7E13-0C4B-9340-D5A70E35B019}"/>
              </a:ext>
            </a:extLst>
          </p:cNvPr>
          <p:cNvSpPr/>
          <p:nvPr/>
        </p:nvSpPr>
        <p:spPr>
          <a:xfrm rot="5400000">
            <a:off x="5409343" y="861317"/>
            <a:ext cx="503433" cy="589736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30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>
            <a:extLst>
              <a:ext uri="{FF2B5EF4-FFF2-40B4-BE49-F238E27FC236}">
                <a16:creationId xmlns:a16="http://schemas.microsoft.com/office/drawing/2014/main" id="{B14373D9-2009-5B40-B2DF-65C97A2EA9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6" y="278552"/>
            <a:ext cx="7274105" cy="637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E1F29-FD41-2140-8627-387C40E9CF72}"/>
              </a:ext>
            </a:extLst>
          </p:cNvPr>
          <p:cNvSpPr/>
          <p:nvPr/>
        </p:nvSpPr>
        <p:spPr>
          <a:xfrm>
            <a:off x="4325420" y="1130157"/>
            <a:ext cx="544531" cy="277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BE7F71-97CA-BA4D-9E5F-518566D4A27C}"/>
              </a:ext>
            </a:extLst>
          </p:cNvPr>
          <p:cNvSpPr/>
          <p:nvPr/>
        </p:nvSpPr>
        <p:spPr>
          <a:xfrm>
            <a:off x="2864777" y="3470953"/>
            <a:ext cx="772275" cy="494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D90A30-5C50-D141-A626-1EB976EECF2E}"/>
              </a:ext>
            </a:extLst>
          </p:cNvPr>
          <p:cNvSpPr/>
          <p:nvPr/>
        </p:nvSpPr>
        <p:spPr>
          <a:xfrm>
            <a:off x="5667910" y="4722688"/>
            <a:ext cx="527408" cy="280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95458-47DD-7B49-8D7A-AC304B37BA2D}"/>
              </a:ext>
            </a:extLst>
          </p:cNvPr>
          <p:cNvSpPr/>
          <p:nvPr/>
        </p:nvSpPr>
        <p:spPr>
          <a:xfrm>
            <a:off x="4397339" y="5938463"/>
            <a:ext cx="359596" cy="22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38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Making things hairier…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750013" y="1138656"/>
            <a:ext cx="71405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can also relax the assumption that rates </a:t>
            </a:r>
            <a:r>
              <a:rPr lang="en-US" sz="2800" i="1" dirty="0"/>
              <a:t>among</a:t>
            </a:r>
            <a:r>
              <a:rPr lang="en-US" sz="2800" dirty="0"/>
              <a:t> sites is equal by allowing them to vary</a:t>
            </a:r>
          </a:p>
        </p:txBody>
      </p:sp>
      <p:pic>
        <p:nvPicPr>
          <p:cNvPr id="15" name="Picture 2" descr="Image gammaDist">
            <a:extLst>
              <a:ext uri="{FF2B5EF4-FFF2-40B4-BE49-F238E27FC236}">
                <a16:creationId xmlns:a16="http://schemas.microsoft.com/office/drawing/2014/main" id="{878A263E-F196-E94D-91BE-C33FC5FE3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38" y="2378621"/>
            <a:ext cx="4572000" cy="36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56D04F3-C210-E84A-B848-BB28E913AB67}"/>
              </a:ext>
            </a:extLst>
          </p:cNvPr>
          <p:cNvSpPr/>
          <p:nvPr/>
        </p:nvSpPr>
        <p:spPr>
          <a:xfrm>
            <a:off x="666109" y="2667793"/>
            <a:ext cx="32380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rates from a gamma 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Shape parameter 𝞪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Low 𝞪 = greater rate heterogeneity</a:t>
            </a:r>
          </a:p>
        </p:txBody>
      </p:sp>
    </p:spTree>
    <p:extLst>
      <p:ext uri="{BB962C8B-B14F-4D97-AF65-F5344CB8AC3E}">
        <p14:creationId xmlns:p14="http://schemas.microsoft.com/office/powerpoint/2010/main" val="2520627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Unrealistic aspects of the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09E14-3606-EE4E-9CED-D67214F79A7E}"/>
              </a:ext>
            </a:extLst>
          </p:cNvPr>
          <p:cNvSpPr/>
          <p:nvPr/>
        </p:nvSpPr>
        <p:spPr>
          <a:xfrm>
            <a:off x="616449" y="1148930"/>
            <a:ext cx="825014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reality, rates among neighboring sites tend to be </a:t>
            </a:r>
            <a:r>
              <a:rPr lang="en-US" sz="2800" dirty="0" err="1"/>
              <a:t>autocorrelated</a:t>
            </a:r>
            <a:r>
              <a:rPr lang="en-US" sz="2800" dirty="0"/>
              <a:t> (which is not considered)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Mathematically and computationally more convenient to assign rate “categories” rather than considering continuous 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Rates change through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Gamma distribution not necessarily proven empirically to describe rate heterogeneity among sites</a:t>
            </a:r>
          </a:p>
        </p:txBody>
      </p:sp>
    </p:spTree>
    <p:extLst>
      <p:ext uri="{BB962C8B-B14F-4D97-AF65-F5344CB8AC3E}">
        <p14:creationId xmlns:p14="http://schemas.microsoft.com/office/powerpoint/2010/main" val="193395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Why is this useful?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904126" y="1097559"/>
                <a:ext cx="7140539" cy="3354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Rate matrix can be used to estimate probability of different changes over time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can use this probability matrix to compute the likelihood of a given tree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26" y="1097559"/>
                <a:ext cx="7140539" cy="3354765"/>
              </a:xfrm>
              <a:prstGeom prst="rect">
                <a:avLst/>
              </a:prstGeom>
              <a:blipFill>
                <a:blip r:embed="rId2"/>
                <a:stretch>
                  <a:fillRect l="-142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7BD66C9-828B-2F48-A4A2-8E2BC3AF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846" y="4841694"/>
            <a:ext cx="4695291" cy="176073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31C606-1DD0-4449-B1FE-45E0E11FF2CC}"/>
              </a:ext>
            </a:extLst>
          </p:cNvPr>
          <p:cNvCxnSpPr>
            <a:cxnSpLocks/>
          </p:cNvCxnSpPr>
          <p:nvPr/>
        </p:nvCxnSpPr>
        <p:spPr>
          <a:xfrm flipH="1">
            <a:off x="3780892" y="4366517"/>
            <a:ext cx="1078784" cy="729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073A53-4F16-E34A-A0F4-6A889D9E24E3}"/>
              </a:ext>
            </a:extLst>
          </p:cNvPr>
          <p:cNvCxnSpPr>
            <a:cxnSpLocks/>
          </p:cNvCxnSpPr>
          <p:nvPr/>
        </p:nvCxnSpPr>
        <p:spPr>
          <a:xfrm>
            <a:off x="5424755" y="4335694"/>
            <a:ext cx="409256" cy="626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391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46580" y="346922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Maximum Likelihood searches tree space to </a:t>
            </a:r>
            <a:r>
              <a:rPr lang="en-US" sz="3600" dirty="0">
                <a:solidFill>
                  <a:srgbClr val="FF0000"/>
                </a:solidFill>
              </a:rPr>
              <a:t>maximize</a:t>
            </a:r>
            <a:r>
              <a:rPr lang="en-US" sz="3600" dirty="0"/>
              <a:t> this quantity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265C5E-2AA8-0C4C-A641-AF3079D00E07}"/>
              </a:ext>
            </a:extLst>
          </p:cNvPr>
          <p:cNvSpPr/>
          <p:nvPr/>
        </p:nvSpPr>
        <p:spPr>
          <a:xfrm>
            <a:off x="2856216" y="2260314"/>
            <a:ext cx="3277455" cy="20445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FDF82-F734-4048-B35E-3F8E3F44ED7B}"/>
              </a:ext>
            </a:extLst>
          </p:cNvPr>
          <p:cNvSpPr txBox="1"/>
          <p:nvPr/>
        </p:nvSpPr>
        <p:spPr>
          <a:xfrm>
            <a:off x="729468" y="2784296"/>
            <a:ext cx="1417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(tree)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7A28CD-AB00-F547-8297-4ECE7DFFBB2E}"/>
              </a:ext>
            </a:extLst>
          </p:cNvPr>
          <p:cNvSpPr/>
          <p:nvPr/>
        </p:nvSpPr>
        <p:spPr>
          <a:xfrm>
            <a:off x="2157573" y="3113069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8CD7BCE-69F9-C547-B545-C91C68ABEAB6}"/>
              </a:ext>
            </a:extLst>
          </p:cNvPr>
          <p:cNvSpPr/>
          <p:nvPr/>
        </p:nvSpPr>
        <p:spPr>
          <a:xfrm>
            <a:off x="6306621" y="3070261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70261-E877-AA49-89C5-9FD95B5A9B57}"/>
              </a:ext>
            </a:extLst>
          </p:cNvPr>
          <p:cNvSpPr txBox="1"/>
          <p:nvPr/>
        </p:nvSpPr>
        <p:spPr>
          <a:xfrm>
            <a:off x="6933345" y="2751761"/>
            <a:ext cx="1717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Compare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21A61B-9147-8F42-B3BC-9383446220B4}"/>
              </a:ext>
            </a:extLst>
          </p:cNvPr>
          <p:cNvSpPr/>
          <p:nvPr/>
        </p:nvSpPr>
        <p:spPr>
          <a:xfrm>
            <a:off x="3065371" y="1713485"/>
            <a:ext cx="2954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“Optimality criterion”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2897314" y="2895536"/>
                <a:ext cx="324663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314" y="2895536"/>
                <a:ext cx="3246634" cy="707886"/>
              </a:xfrm>
              <a:prstGeom prst="rect">
                <a:avLst/>
              </a:prstGeom>
              <a:blipFill>
                <a:blip r:embed="rId2"/>
                <a:stretch>
                  <a:fillRect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2211A7D-B711-184A-9F1D-6491684BF366}"/>
              </a:ext>
            </a:extLst>
          </p:cNvPr>
          <p:cNvSpPr/>
          <p:nvPr/>
        </p:nvSpPr>
        <p:spPr>
          <a:xfrm>
            <a:off x="939088" y="4919022"/>
            <a:ext cx="75370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still use branch swapping to explore possible trees, and use bootstrapping to assess support (just like with parsimony), but we use a </a:t>
            </a:r>
            <a:r>
              <a:rPr lang="en-US" sz="2400" i="1" dirty="0"/>
              <a:t>different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optimality criterion </a:t>
            </a:r>
            <a:r>
              <a:rPr lang="en-US" sz="2400" dirty="0"/>
              <a:t>to compare models (trees)</a:t>
            </a:r>
          </a:p>
        </p:txBody>
      </p:sp>
    </p:spTree>
    <p:extLst>
      <p:ext uri="{BB962C8B-B14F-4D97-AF65-F5344CB8AC3E}">
        <p14:creationId xmlns:p14="http://schemas.microsoft.com/office/powerpoint/2010/main" val="1404023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ML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616450" y="1273996"/>
                <a:ext cx="8209051" cy="2802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If we assume </a:t>
                </a:r>
                <a:r>
                  <a:rPr lang="en-US" sz="2800" dirty="0"/>
                  <a:t>that evolution in different sites is independent: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50" y="1273996"/>
                <a:ext cx="8209051" cy="2802498"/>
              </a:xfrm>
              <a:prstGeom prst="rect">
                <a:avLst/>
              </a:prstGeom>
              <a:blipFill>
                <a:blip r:embed="rId2"/>
                <a:stretch>
                  <a:fillRect l="-1546" t="-47297" b="-1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7B3E2C-B976-E64B-95DE-BC86ACF24787}"/>
                  </a:ext>
                </a:extLst>
              </p:cNvPr>
              <p:cNvSpPr/>
              <p:nvPr/>
            </p:nvSpPr>
            <p:spPr>
              <a:xfrm>
                <a:off x="940085" y="4533943"/>
                <a:ext cx="7679932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likelihood of the tree is the product of the likelihood at each site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This means we have to perform some calculations 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each site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7B3E2C-B976-E64B-95DE-BC86ACF24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85" y="4533943"/>
                <a:ext cx="7679932" cy="1938992"/>
              </a:xfrm>
              <a:prstGeom prst="rect">
                <a:avLst/>
              </a:prstGeom>
              <a:blipFill>
                <a:blip r:embed="rId3"/>
                <a:stretch>
                  <a:fillRect l="-1155" t="-1948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258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WTF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3626778" y="1130157"/>
                <a:ext cx="4736386" cy="1304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778" y="1130157"/>
                <a:ext cx="4736386" cy="1304817"/>
              </a:xfrm>
              <a:prstGeom prst="rect">
                <a:avLst/>
              </a:prstGeom>
              <a:blipFill>
                <a:blip r:embed="rId2"/>
                <a:stretch>
                  <a:fillRect t="-101923" b="-1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C7F3901-93E1-344A-9B84-A65797422E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970887"/>
                  </p:ext>
                </p:extLst>
              </p:nvPr>
            </p:nvGraphicFramePr>
            <p:xfrm>
              <a:off x="5948737" y="3411019"/>
              <a:ext cx="2773740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47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61621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16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C7F3901-93E1-344A-9B84-A65797422E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970887"/>
                  </p:ext>
                </p:extLst>
              </p:nvPr>
            </p:nvGraphicFramePr>
            <p:xfrm>
              <a:off x="5948737" y="3411019"/>
              <a:ext cx="2773740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47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47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77" t="-112195" r="-204651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12195" r="-100000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112195" b="-3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273" t="-212195" r="-297727" b="-2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212195" r="-100000" b="-2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212195" b="-2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273" t="-312195" r="-297727" b="-1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77" t="-312195" r="-204651" b="-1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312195" b="-1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273" t="-412195" r="-297727" b="-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77" t="-412195" r="-204651" b="-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412195" r="-100000" b="-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3D231D3-D9C2-8545-BFFE-62EC489484B5}"/>
              </a:ext>
            </a:extLst>
          </p:cNvPr>
          <p:cNvSpPr txBox="1"/>
          <p:nvPr/>
        </p:nvSpPr>
        <p:spPr>
          <a:xfrm>
            <a:off x="4579951" y="3414802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2400" b="1" baseline="-25000" dirty="0">
                <a:latin typeface="Optima" charset="0"/>
                <a:ea typeface="Optima" charset="0"/>
                <a:cs typeface="Optima" charset="0"/>
              </a:rPr>
              <a:t>GTR</a:t>
            </a:r>
            <a:r>
              <a:rPr lang="en-US" sz="24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D8E3C7D0-BA9B-194B-B8B7-964FD765C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771" y="2080574"/>
            <a:ext cx="2466653" cy="138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D76F95-E3FA-0B4C-9007-90C16EDE8B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5" t="36192" r="27529" b="3032"/>
          <a:stretch/>
        </p:blipFill>
        <p:spPr>
          <a:xfrm>
            <a:off x="924676" y="4482485"/>
            <a:ext cx="3873356" cy="188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66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Putting it all together: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4407614" y="842481"/>
                <a:ext cx="4736386" cy="1304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614" y="842481"/>
                <a:ext cx="4736386" cy="1304817"/>
              </a:xfrm>
              <a:prstGeom prst="rect">
                <a:avLst/>
              </a:prstGeom>
              <a:blipFill>
                <a:blip r:embed="rId2"/>
                <a:stretch>
                  <a:fillRect t="-101923" b="-15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834CF9-D7AF-EB41-9F87-B856F0FC6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Propose a starting tree 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sz="2400" dirty="0"/>
              <a:t>often via Parsimony or Neighbor-Joining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Calculate Likelihood for the tree </a:t>
            </a:r>
            <a:r>
              <a:rPr lang="en-US" sz="2800" dirty="0">
                <a:solidFill>
                  <a:srgbClr val="FF0000"/>
                </a:solidFill>
              </a:rPr>
              <a:t>site by site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Propose a new tree (branch swapping)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Calculate Likelihood for the new 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Decide whether or not to keep the tree (Is it better?)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Repeat 3 through 5 until you can’t find a better tree</a:t>
            </a:r>
          </a:p>
          <a:p>
            <a:endParaRPr lang="en-US" sz="2800" dirty="0"/>
          </a:p>
          <a:p>
            <a:r>
              <a:rPr lang="en-US" sz="2800" dirty="0"/>
              <a:t>Nonparametric bootstrapping used for statistical support</a:t>
            </a:r>
          </a:p>
          <a:p>
            <a:pPr lvl="1"/>
            <a:r>
              <a:rPr lang="en-US" sz="2400" b="1" dirty="0"/>
              <a:t>The above process is repeated for each bootstrap replicate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5645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68E5A9-83B4-694F-9D0E-2D8BB6F12659}"/>
              </a:ext>
            </a:extLst>
          </p:cNvPr>
          <p:cNvCxnSpPr>
            <a:cxnSpLocks/>
          </p:cNvCxnSpPr>
          <p:nvPr/>
        </p:nvCxnSpPr>
        <p:spPr>
          <a:xfrm flipH="1" flipV="1">
            <a:off x="3291640" y="2471575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F72B98-4A15-6E41-8EE7-991F88D5EC6D}"/>
              </a:ext>
            </a:extLst>
          </p:cNvPr>
          <p:cNvCxnSpPr>
            <a:cxnSpLocks/>
          </p:cNvCxnSpPr>
          <p:nvPr/>
        </p:nvCxnSpPr>
        <p:spPr>
          <a:xfrm flipV="1">
            <a:off x="3767890" y="2471575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C391D6-13DE-7A49-A1FC-A9C76911F6D5}"/>
              </a:ext>
            </a:extLst>
          </p:cNvPr>
          <p:cNvCxnSpPr>
            <a:cxnSpLocks/>
          </p:cNvCxnSpPr>
          <p:nvPr/>
        </p:nvCxnSpPr>
        <p:spPr>
          <a:xfrm flipV="1">
            <a:off x="4294543" y="2471575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64E902-C37A-1E4F-8A9E-B4C8FA1C688C}"/>
              </a:ext>
            </a:extLst>
          </p:cNvPr>
          <p:cNvCxnSpPr>
            <a:cxnSpLocks/>
          </p:cNvCxnSpPr>
          <p:nvPr/>
        </p:nvCxnSpPr>
        <p:spPr>
          <a:xfrm flipV="1">
            <a:off x="4859676" y="2384242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A8777E-ADFA-6E4B-9B5E-E5667017C2AD}"/>
              </a:ext>
            </a:extLst>
          </p:cNvPr>
          <p:cNvSpPr/>
          <p:nvPr/>
        </p:nvSpPr>
        <p:spPr>
          <a:xfrm>
            <a:off x="4672017" y="4089832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A9C4DC-51B8-9644-AFA7-9C5535A1235E}"/>
              </a:ext>
            </a:extLst>
          </p:cNvPr>
          <p:cNvSpPr/>
          <p:nvPr/>
        </p:nvSpPr>
        <p:spPr>
          <a:xfrm>
            <a:off x="3109294" y="220957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26C475-B720-4D41-85AF-2BB562982349}"/>
              </a:ext>
            </a:extLst>
          </p:cNvPr>
          <p:cNvSpPr/>
          <p:nvPr/>
        </p:nvSpPr>
        <p:spPr>
          <a:xfrm>
            <a:off x="4032592" y="2219848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60B621-8456-694D-87E6-DA1A67DE5DBB}"/>
              </a:ext>
            </a:extLst>
          </p:cNvPr>
          <p:cNvSpPr/>
          <p:nvPr/>
        </p:nvSpPr>
        <p:spPr>
          <a:xfrm>
            <a:off x="5115100" y="220957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1919C-439D-5943-B883-2B664496E0BC}"/>
              </a:ext>
            </a:extLst>
          </p:cNvPr>
          <p:cNvSpPr/>
          <p:nvPr/>
        </p:nvSpPr>
        <p:spPr>
          <a:xfrm>
            <a:off x="6300349" y="2209574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467E85-AFAE-0440-BF8F-1741DEE19BF1}"/>
              </a:ext>
            </a:extLst>
          </p:cNvPr>
          <p:cNvSpPr/>
          <p:nvPr/>
        </p:nvSpPr>
        <p:spPr>
          <a:xfrm>
            <a:off x="4084678" y="3399751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04592D-21DD-0847-8CB3-89B3167BC7A9}"/>
              </a:ext>
            </a:extLst>
          </p:cNvPr>
          <p:cNvSpPr/>
          <p:nvPr/>
        </p:nvSpPr>
        <p:spPr>
          <a:xfrm>
            <a:off x="3558984" y="2832960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8B9A52-C8F9-9248-8D69-8D4DE43E0774}"/>
              </a:ext>
            </a:extLst>
          </p:cNvPr>
          <p:cNvSpPr/>
          <p:nvPr/>
        </p:nvSpPr>
        <p:spPr>
          <a:xfrm>
            <a:off x="508220" y="218731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D02D7C-739B-B346-9435-0015C7F47BC7}"/>
              </a:ext>
            </a:extLst>
          </p:cNvPr>
          <p:cNvSpPr/>
          <p:nvPr/>
        </p:nvSpPr>
        <p:spPr>
          <a:xfrm>
            <a:off x="517118" y="267019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E36481-CDB0-CF45-8514-A65ECB09813F}"/>
              </a:ext>
            </a:extLst>
          </p:cNvPr>
          <p:cNvSpPr/>
          <p:nvPr/>
        </p:nvSpPr>
        <p:spPr>
          <a:xfrm>
            <a:off x="500292" y="316335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59C4E96-7A60-F940-A1BE-EFCF07B77C90}"/>
              </a:ext>
            </a:extLst>
          </p:cNvPr>
          <p:cNvSpPr/>
          <p:nvPr/>
        </p:nvSpPr>
        <p:spPr>
          <a:xfrm>
            <a:off x="504012" y="365651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74FEE0-FF29-B54F-B76C-F6712FF25FAF}"/>
              </a:ext>
            </a:extLst>
          </p:cNvPr>
          <p:cNvSpPr/>
          <p:nvPr/>
        </p:nvSpPr>
        <p:spPr>
          <a:xfrm>
            <a:off x="928745" y="208335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BF8F86-1F3C-3F4A-90F0-4CB9D66C5CCB}"/>
              </a:ext>
            </a:extLst>
          </p:cNvPr>
          <p:cNvSpPr/>
          <p:nvPr/>
        </p:nvSpPr>
        <p:spPr>
          <a:xfrm>
            <a:off x="916758" y="256452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29F9F1-2F9C-2440-B5F7-808DDFCFDBDB}"/>
              </a:ext>
            </a:extLst>
          </p:cNvPr>
          <p:cNvSpPr/>
          <p:nvPr/>
        </p:nvSpPr>
        <p:spPr>
          <a:xfrm>
            <a:off x="896211" y="305768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39A02-4F27-D648-8CFB-107431739239}"/>
              </a:ext>
            </a:extLst>
          </p:cNvPr>
          <p:cNvSpPr/>
          <p:nvPr/>
        </p:nvSpPr>
        <p:spPr>
          <a:xfrm>
            <a:off x="906484" y="353029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728BCF-8B76-4D41-9C8B-7E934CFE0E90}"/>
              </a:ext>
            </a:extLst>
          </p:cNvPr>
          <p:cNvSpPr/>
          <p:nvPr/>
        </p:nvSpPr>
        <p:spPr>
          <a:xfrm>
            <a:off x="424071" y="1609031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D1BFD9-94A4-8B46-A529-8DA6F43BF409}"/>
              </a:ext>
            </a:extLst>
          </p:cNvPr>
          <p:cNvSpPr/>
          <p:nvPr/>
        </p:nvSpPr>
        <p:spPr>
          <a:xfrm>
            <a:off x="3025147" y="1621019"/>
            <a:ext cx="399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Tree Hypothesis</a:t>
            </a:r>
            <a:r>
              <a:rPr lang="en-US" sz="2400" dirty="0"/>
              <a:t> (one of many)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FE9BFE-6F4A-F648-B5C1-5686E01FC18F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Given a tree…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100039-8D5A-8749-82B1-41DDE2A1C1F8}"/>
              </a:ext>
            </a:extLst>
          </p:cNvPr>
          <p:cNvSpPr/>
          <p:nvPr/>
        </p:nvSpPr>
        <p:spPr>
          <a:xfrm>
            <a:off x="707204" y="5083995"/>
            <a:ext cx="7799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What is the probability of observing our data?</a:t>
            </a:r>
          </a:p>
        </p:txBody>
      </p:sp>
    </p:spTree>
    <p:extLst>
      <p:ext uri="{BB962C8B-B14F-4D97-AF65-F5344CB8AC3E}">
        <p14:creationId xmlns:p14="http://schemas.microsoft.com/office/powerpoint/2010/main" val="220615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To find the probability of the tree producing the </a:t>
            </a:r>
            <a:r>
              <a:rPr lang="en-US" sz="3200" u="sng" dirty="0">
                <a:solidFill>
                  <a:srgbClr val="FF0000"/>
                </a:solidFill>
                <a:latin typeface="+mj-lt"/>
              </a:rPr>
              <a:t>observed states</a:t>
            </a:r>
            <a:r>
              <a:rPr lang="en-US" sz="3200" dirty="0">
                <a:latin typeface="+mj-lt"/>
              </a:rPr>
              <a:t>, we need to know the probability of change from one state to another (e.g. from an A to a T)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1EC163D-B30A-7540-BC56-E41F2D099D20}"/>
              </a:ext>
            </a:extLst>
          </p:cNvPr>
          <p:cNvCxnSpPr>
            <a:cxnSpLocks/>
          </p:cNvCxnSpPr>
          <p:nvPr/>
        </p:nvCxnSpPr>
        <p:spPr>
          <a:xfrm flipH="1" flipV="1">
            <a:off x="1010778" y="3293507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8537D8-54C3-2F44-B4D4-0AA08346A544}"/>
              </a:ext>
            </a:extLst>
          </p:cNvPr>
          <p:cNvCxnSpPr>
            <a:cxnSpLocks/>
          </p:cNvCxnSpPr>
          <p:nvPr/>
        </p:nvCxnSpPr>
        <p:spPr>
          <a:xfrm flipV="1">
            <a:off x="1487028" y="3293507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561C0BE-8BA6-8041-BBD3-6616BFEB07B4}"/>
              </a:ext>
            </a:extLst>
          </p:cNvPr>
          <p:cNvCxnSpPr>
            <a:cxnSpLocks/>
          </p:cNvCxnSpPr>
          <p:nvPr/>
        </p:nvCxnSpPr>
        <p:spPr>
          <a:xfrm flipV="1">
            <a:off x="2013681" y="3293507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83B791C-CA88-8343-AB14-C4E99F65D010}"/>
              </a:ext>
            </a:extLst>
          </p:cNvPr>
          <p:cNvCxnSpPr>
            <a:cxnSpLocks/>
          </p:cNvCxnSpPr>
          <p:nvPr/>
        </p:nvCxnSpPr>
        <p:spPr>
          <a:xfrm flipV="1">
            <a:off x="2578814" y="3206174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044C512C-9D1E-4A45-A17C-7F91EA43B847}"/>
              </a:ext>
            </a:extLst>
          </p:cNvPr>
          <p:cNvSpPr/>
          <p:nvPr/>
        </p:nvSpPr>
        <p:spPr>
          <a:xfrm>
            <a:off x="2391155" y="4911764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6EDB95E-8D50-7843-A23E-56D49B74568D}"/>
              </a:ext>
            </a:extLst>
          </p:cNvPr>
          <p:cNvSpPr/>
          <p:nvPr/>
        </p:nvSpPr>
        <p:spPr>
          <a:xfrm>
            <a:off x="828432" y="303150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ADDF6F8-DA59-DE49-AF1A-C8125643590D}"/>
              </a:ext>
            </a:extLst>
          </p:cNvPr>
          <p:cNvSpPr/>
          <p:nvPr/>
        </p:nvSpPr>
        <p:spPr>
          <a:xfrm>
            <a:off x="1751730" y="3041780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8A156F4-0346-0F42-BA6B-EE21B52E4B24}"/>
              </a:ext>
            </a:extLst>
          </p:cNvPr>
          <p:cNvSpPr/>
          <p:nvPr/>
        </p:nvSpPr>
        <p:spPr>
          <a:xfrm>
            <a:off x="2834238" y="3031506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F7837F4-A462-6F46-9C9C-0DF42155FC6F}"/>
              </a:ext>
            </a:extLst>
          </p:cNvPr>
          <p:cNvSpPr/>
          <p:nvPr/>
        </p:nvSpPr>
        <p:spPr>
          <a:xfrm>
            <a:off x="4019487" y="3031506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36C38C9-29C7-5349-9A78-27F3EDCB41E1}"/>
              </a:ext>
            </a:extLst>
          </p:cNvPr>
          <p:cNvSpPr/>
          <p:nvPr/>
        </p:nvSpPr>
        <p:spPr>
          <a:xfrm>
            <a:off x="1803816" y="4221683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45ABE46-B8B3-8645-A444-E431045D4CD9}"/>
              </a:ext>
            </a:extLst>
          </p:cNvPr>
          <p:cNvSpPr/>
          <p:nvPr/>
        </p:nvSpPr>
        <p:spPr>
          <a:xfrm>
            <a:off x="1278122" y="3654892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BBFA401-3619-DF49-B814-82401356983E}"/>
              </a:ext>
            </a:extLst>
          </p:cNvPr>
          <p:cNvSpPr/>
          <p:nvPr/>
        </p:nvSpPr>
        <p:spPr>
          <a:xfrm>
            <a:off x="6415860" y="317363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C9F9C55-36E6-A54B-8C71-3339D4E22CDD}"/>
              </a:ext>
            </a:extLst>
          </p:cNvPr>
          <p:cNvSpPr/>
          <p:nvPr/>
        </p:nvSpPr>
        <p:spPr>
          <a:xfrm>
            <a:off x="6424758" y="365651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EC4BEC1-E5C3-E646-8738-96D9D3657B85}"/>
              </a:ext>
            </a:extLst>
          </p:cNvPr>
          <p:cNvSpPr/>
          <p:nvPr/>
        </p:nvSpPr>
        <p:spPr>
          <a:xfrm>
            <a:off x="6407932" y="414967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6CE4120-6E62-FC46-9A39-EFF44AE543C3}"/>
              </a:ext>
            </a:extLst>
          </p:cNvPr>
          <p:cNvSpPr/>
          <p:nvPr/>
        </p:nvSpPr>
        <p:spPr>
          <a:xfrm>
            <a:off x="6411652" y="464283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5783DA-591B-0848-9871-F5DD7672E4C3}"/>
              </a:ext>
            </a:extLst>
          </p:cNvPr>
          <p:cNvSpPr/>
          <p:nvPr/>
        </p:nvSpPr>
        <p:spPr>
          <a:xfrm>
            <a:off x="6836385" y="306967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7372A1-9903-8040-9EF9-EC7138BD6A39}"/>
              </a:ext>
            </a:extLst>
          </p:cNvPr>
          <p:cNvSpPr/>
          <p:nvPr/>
        </p:nvSpPr>
        <p:spPr>
          <a:xfrm>
            <a:off x="6824398" y="355084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586D57-A0EB-2747-A114-6FD3C418E62D}"/>
              </a:ext>
            </a:extLst>
          </p:cNvPr>
          <p:cNvSpPr/>
          <p:nvPr/>
        </p:nvSpPr>
        <p:spPr>
          <a:xfrm>
            <a:off x="6803851" y="404400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946A95C-937F-E847-8DBE-3D6FC2E7EA80}"/>
              </a:ext>
            </a:extLst>
          </p:cNvPr>
          <p:cNvSpPr/>
          <p:nvPr/>
        </p:nvSpPr>
        <p:spPr>
          <a:xfrm>
            <a:off x="6814124" y="451661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A84514-CF7A-BF43-B712-B22E6704170A}"/>
              </a:ext>
            </a:extLst>
          </p:cNvPr>
          <p:cNvSpPr/>
          <p:nvPr/>
        </p:nvSpPr>
        <p:spPr>
          <a:xfrm>
            <a:off x="6822041" y="3154167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DBC3C64-CCB9-6348-874E-3D4007309EF1}"/>
              </a:ext>
            </a:extLst>
          </p:cNvPr>
          <p:cNvSpPr/>
          <p:nvPr/>
        </p:nvSpPr>
        <p:spPr>
          <a:xfrm>
            <a:off x="4520629" y="3791165"/>
            <a:ext cx="1222624" cy="8013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1CE259-9954-EE42-A29D-3BBC3A457EC7}"/>
              </a:ext>
            </a:extLst>
          </p:cNvPr>
          <p:cNvSpPr/>
          <p:nvPr/>
        </p:nvSpPr>
        <p:spPr>
          <a:xfrm>
            <a:off x="4778349" y="3213512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6024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CBBE8-810E-BB49-BE27-3974224D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18" y="1434405"/>
            <a:ext cx="7551936" cy="44571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9D36D9E-3A1F-4743-9674-E6C0D4556D4F}"/>
              </a:ext>
            </a:extLst>
          </p:cNvPr>
          <p:cNvSpPr txBox="1">
            <a:spLocks/>
          </p:cNvSpPr>
          <p:nvPr/>
        </p:nvSpPr>
        <p:spPr>
          <a:xfrm>
            <a:off x="328773" y="123290"/>
            <a:ext cx="88152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/>
              <a:t>Likelihood</a:t>
            </a:r>
            <a:r>
              <a:rPr lang="en-US" sz="3200" dirty="0"/>
              <a:t> = probability that a model gives rise to some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460625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In this case, the likelihood we calculate is: the probability that a combination of dice gives rise to a dice roll of “14”</a:t>
            </a:r>
          </a:p>
        </p:txBody>
      </p:sp>
    </p:spTree>
    <p:extLst>
      <p:ext uri="{BB962C8B-B14F-4D97-AF65-F5344CB8AC3E}">
        <p14:creationId xmlns:p14="http://schemas.microsoft.com/office/powerpoint/2010/main" val="309292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We can get this by first incorporating </a:t>
            </a:r>
            <a:r>
              <a:rPr lang="en-US" sz="3200" b="1" u="sng" dirty="0">
                <a:solidFill>
                  <a:srgbClr val="FF0000"/>
                </a:solidFill>
                <a:latin typeface="+mj-lt"/>
              </a:rPr>
              <a:t>time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into our </a:t>
            </a:r>
            <a:r>
              <a:rPr lang="en-US" sz="3200" u="sng" dirty="0">
                <a:latin typeface="+mj-lt"/>
              </a:rPr>
              <a:t>instantaneous rate matrix </a:t>
            </a:r>
            <a:r>
              <a:rPr lang="en-US" sz="3200" dirty="0">
                <a:latin typeface="+mj-lt"/>
              </a:rPr>
              <a:t>(Q):</a:t>
            </a:r>
            <a:endParaRPr lang="en-US" sz="3200" b="1" u="sng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2051851"/>
                  </p:ext>
                </p:extLst>
              </p:nvPr>
            </p:nvGraphicFramePr>
            <p:xfrm>
              <a:off x="3246636" y="269183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9438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2051851"/>
                  </p:ext>
                </p:extLst>
              </p:nvPr>
            </p:nvGraphicFramePr>
            <p:xfrm>
              <a:off x="3246636" y="2691830"/>
              <a:ext cx="3677860" cy="27704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355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305" t="-102222" r="-19661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3448" t="-102222" r="-1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448" t="-102222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724" t="-202222" r="-30172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3448" t="-202222" r="-1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448" t="-20222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724" t="-309091" r="-301724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305" t="-309091" r="-19661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448" t="-309091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6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724" t="-400000" r="-301724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305" t="-400000" r="-19661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3448" t="-400000" r="-1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2683980" y="401489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4946857" y="2307675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8BA93-5C19-6F41-A8AE-6098F9A1B180}"/>
              </a:ext>
            </a:extLst>
          </p:cNvPr>
          <p:cNvSpPr txBox="1"/>
          <p:nvPr/>
        </p:nvSpPr>
        <p:spPr>
          <a:xfrm>
            <a:off x="1805929" y="2644241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2903567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/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latin typeface="+mj-lt"/>
                  </a:rPr>
                  <a:t>We can get this by first incorporating </a:t>
                </a:r>
                <a:r>
                  <a:rPr lang="en-US" sz="3200" b="1" u="sng" dirty="0">
                    <a:solidFill>
                      <a:srgbClr val="FF0000"/>
                    </a:solidFill>
                    <a:latin typeface="+mj-lt"/>
                  </a:rPr>
                  <a:t>time</a:t>
                </a:r>
                <a:r>
                  <a:rPr lang="en-US" sz="3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into our </a:t>
                </a:r>
                <a:r>
                  <a:rPr lang="en-US" sz="3200" u="sng" dirty="0">
                    <a:latin typeface="+mj-lt"/>
                  </a:rPr>
                  <a:t>instantaneous rate matrix </a:t>
                </a:r>
                <a:r>
                  <a:rPr lang="en-US" sz="3200" dirty="0">
                    <a:latin typeface="+mj-lt"/>
                  </a:rPr>
                  <a:t>(Q):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  <a:blipFill>
                <a:blip r:embed="rId2"/>
                <a:stretch>
                  <a:fillRect l="-1644" t="-7059" r="-149" b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1247684"/>
                  </p:ext>
                </p:extLst>
              </p:nvPr>
            </p:nvGraphicFramePr>
            <p:xfrm>
              <a:off x="3452117" y="2547992"/>
              <a:ext cx="4824744" cy="2712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3614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1247684"/>
                  </p:ext>
                </p:extLst>
              </p:nvPr>
            </p:nvGraphicFramePr>
            <p:xfrm>
              <a:off x="3452117" y="2547992"/>
              <a:ext cx="4824744" cy="2712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1013" t="-104545" r="-201266" b="-3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7500" t="-104545" r="-98750" b="-3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2278" t="-104545" b="-320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750" t="-209302" r="-297500" b="-227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7500" t="-209302" r="-98750" b="-227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2278" t="-209302" b="-2279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750" t="-302273" r="-297500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1013" t="-302273" r="-201266" b="-1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2278" t="-302273" b="-12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750" t="-411628" r="-297500" b="-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1013" t="-411628" r="-201266" b="-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7500" t="-411628" r="-98750" b="-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dirty="0">
                              <a:solidFill>
                                <a:schemeClr val="tx1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1F95428-2C74-3949-AFBD-30EF1B9291AE}"/>
              </a:ext>
            </a:extLst>
          </p:cNvPr>
          <p:cNvSpPr txBox="1"/>
          <p:nvPr/>
        </p:nvSpPr>
        <p:spPr>
          <a:xfrm>
            <a:off x="1631268" y="2377113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Q*t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2807275" y="3747772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5162614" y="2091918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02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/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latin typeface="+mj-lt"/>
                  </a:rPr>
                  <a:t>We can get this by first incorporating </a:t>
                </a:r>
                <a:r>
                  <a:rPr lang="en-US" sz="3200" b="1" u="sng" dirty="0">
                    <a:solidFill>
                      <a:srgbClr val="FF0000"/>
                    </a:solidFill>
                    <a:latin typeface="+mj-lt"/>
                  </a:rPr>
                  <a:t>time</a:t>
                </a:r>
                <a:r>
                  <a:rPr lang="en-US" sz="3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into our </a:t>
                </a:r>
                <a:r>
                  <a:rPr lang="en-US" sz="3200" u="sng" dirty="0">
                    <a:latin typeface="+mj-lt"/>
                  </a:rPr>
                  <a:t>instantaneous rate matrix </a:t>
                </a:r>
                <a:r>
                  <a:rPr lang="en-US" sz="3200" dirty="0">
                    <a:latin typeface="+mj-lt"/>
                  </a:rPr>
                  <a:t>(Q):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34AF5D-50C5-C24C-96FB-D5D170BF1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00691"/>
                <a:ext cx="8476180" cy="1077218"/>
              </a:xfrm>
              <a:prstGeom prst="rect">
                <a:avLst/>
              </a:prstGeom>
              <a:blipFill>
                <a:blip r:embed="rId2"/>
                <a:stretch>
                  <a:fillRect l="-1644" t="-7059" r="-149" b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56881" y="2496621"/>
              <a:ext cx="7019304" cy="30533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3614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b="0" i="0" baseline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tima" charset="0"/>
                                    <a:cs typeface="Optima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sSub>
                                      <m:sSubPr>
                                        <m:ctrlP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1800" b="0" i="1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79BBC858-8E9B-6643-A9E1-974CB6E26A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56881" y="2496621"/>
              <a:ext cx="7019304" cy="30533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3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  <a:ea typeface="Optima" charset="0"/>
                            <a:cs typeface="Optima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FF000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92000" r="-299187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92000" r="-199187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92000" r="-100820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92000" b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188235" r="-299187" b="-3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188235" r="-199187" b="-3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188235" r="-100820" b="-3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188235" b="-3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accent4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294000" r="-299187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294000" r="-199187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294000" r="-100820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294000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70C0"/>
                              </a:solidFill>
                              <a:latin typeface="+mn-lt"/>
                              <a:ea typeface="Optima" charset="0"/>
                              <a:cs typeface="Optima" charset="0"/>
                            </a:rPr>
                            <a:t>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033" t="-394000" r="-299187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033" t="-394000" r="-199187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098" t="-394000" r="-100820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1220" t="-394000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1F95428-2C74-3949-AFBD-30EF1B9291AE}"/>
              </a:ext>
            </a:extLst>
          </p:cNvPr>
          <p:cNvSpPr txBox="1"/>
          <p:nvPr/>
        </p:nvSpPr>
        <p:spPr>
          <a:xfrm>
            <a:off x="275080" y="1935324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Q*t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 =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1142860" y="386078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5162614" y="2091918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7A4BE-753A-F946-8848-2D0BD9D39103}"/>
              </a:ext>
            </a:extLst>
          </p:cNvPr>
          <p:cNvSpPr/>
          <p:nvPr/>
        </p:nvSpPr>
        <p:spPr>
          <a:xfrm>
            <a:off x="2013732" y="5730681"/>
            <a:ext cx="631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Incorporate rates of NO change</a:t>
            </a:r>
          </a:p>
        </p:txBody>
      </p:sp>
    </p:spTree>
    <p:extLst>
      <p:ext uri="{BB962C8B-B14F-4D97-AF65-F5344CB8AC3E}">
        <p14:creationId xmlns:p14="http://schemas.microsoft.com/office/powerpoint/2010/main" val="56319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The transition probability matrix P is found by:</a:t>
            </a:r>
            <a:endParaRPr lang="en-US" sz="3200" b="1" u="sng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95428-2C74-3949-AFBD-30EF1B9291AE}"/>
              </a:ext>
            </a:extLst>
          </p:cNvPr>
          <p:cNvSpPr txBox="1"/>
          <p:nvPr/>
        </p:nvSpPr>
        <p:spPr>
          <a:xfrm>
            <a:off x="493795" y="3610946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P(t) = </a:t>
            </a:r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*t</a:t>
            </a:r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 =</a:t>
            </a:r>
            <a:endParaRPr lang="en-US" sz="36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530302-8912-2A4F-9E01-C74E59A3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279" y="2179935"/>
            <a:ext cx="2790528" cy="12619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2D4BEC-3C89-FC42-92FE-5A135D2D5F05}"/>
              </a:ext>
            </a:extLst>
          </p:cNvPr>
          <p:cNvSpPr/>
          <p:nvPr/>
        </p:nvSpPr>
        <p:spPr>
          <a:xfrm>
            <a:off x="3281529" y="3449817"/>
            <a:ext cx="5437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i="1" dirty="0">
                <a:latin typeface="Optima" charset="0"/>
                <a:ea typeface="Optima" charset="0"/>
                <a:cs typeface="Optima" charset="0"/>
              </a:rPr>
              <a:t>e</a:t>
            </a:r>
            <a:endParaRPr lang="en-US" sz="5400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FE5CD1AC-D32A-0F47-BBAB-C9BE6A190E4E}"/>
              </a:ext>
            </a:extLst>
          </p:cNvPr>
          <p:cNvSpPr/>
          <p:nvPr/>
        </p:nvSpPr>
        <p:spPr>
          <a:xfrm>
            <a:off x="3750068" y="1993186"/>
            <a:ext cx="236305" cy="165413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5AB9E9B3-85F0-6B40-93A2-E96676375F9E}"/>
              </a:ext>
            </a:extLst>
          </p:cNvPr>
          <p:cNvSpPr/>
          <p:nvPr/>
        </p:nvSpPr>
        <p:spPr>
          <a:xfrm flipH="1">
            <a:off x="6758682" y="2001748"/>
            <a:ext cx="236305" cy="165413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F4F882-FCE6-CA44-AB48-2761A3045760}"/>
              </a:ext>
            </a:extLst>
          </p:cNvPr>
          <p:cNvSpPr/>
          <p:nvPr/>
        </p:nvSpPr>
        <p:spPr>
          <a:xfrm>
            <a:off x="3051422" y="5525198"/>
            <a:ext cx="4191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Don’t ask me why this works…</a:t>
            </a:r>
          </a:p>
        </p:txBody>
      </p:sp>
    </p:spTree>
    <p:extLst>
      <p:ext uri="{BB962C8B-B14F-4D97-AF65-F5344CB8AC3E}">
        <p14:creationId xmlns:p14="http://schemas.microsoft.com/office/powerpoint/2010/main" val="3837505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This results in a </a:t>
            </a:r>
            <a:r>
              <a:rPr lang="en-US" sz="3200" u="sng" dirty="0">
                <a:latin typeface="+mj-lt"/>
              </a:rPr>
              <a:t>transition probability matrix</a:t>
            </a:r>
            <a:r>
              <a:rPr lang="en-US" sz="3200" dirty="0">
                <a:latin typeface="+mj-lt"/>
              </a:rPr>
              <a:t>, for example, this one:</a:t>
            </a:r>
            <a:endParaRPr lang="en-US" sz="3200" b="1" u="sng" dirty="0">
              <a:latin typeface="+mj-lt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9BBC858-8E9B-6643-A9E1-974CB6E26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998150"/>
              </p:ext>
            </p:extLst>
          </p:nvPr>
        </p:nvGraphicFramePr>
        <p:xfrm>
          <a:off x="3246636" y="2691830"/>
          <a:ext cx="4572000" cy="277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438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4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70C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.406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1.105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.273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2.46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4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0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70C0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2.014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1.01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ea typeface="Optima" charset="0"/>
                          <a:cs typeface="Optima" charset="0"/>
                        </a:rPr>
                        <a:t>.403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B145746B-44CA-B249-BA2B-4CD9A7EEEC15}"/>
              </a:ext>
            </a:extLst>
          </p:cNvPr>
          <p:cNvSpPr/>
          <p:nvPr/>
        </p:nvSpPr>
        <p:spPr>
          <a:xfrm rot="16200000">
            <a:off x="2683980" y="4014897"/>
            <a:ext cx="74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From: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14EE2-BFAB-994D-8EB9-8B296C0308E4}"/>
              </a:ext>
            </a:extLst>
          </p:cNvPr>
          <p:cNvSpPr/>
          <p:nvPr/>
        </p:nvSpPr>
        <p:spPr>
          <a:xfrm>
            <a:off x="4946857" y="2307675"/>
            <a:ext cx="48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To: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8BA93-5C19-6F41-A8AE-6098F9A1B180}"/>
              </a:ext>
            </a:extLst>
          </p:cNvPr>
          <p:cNvSpPr txBox="1"/>
          <p:nvPr/>
        </p:nvSpPr>
        <p:spPr>
          <a:xfrm>
            <a:off x="1867574" y="2623692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tima" charset="0"/>
                <a:ea typeface="Optima" charset="0"/>
                <a:cs typeface="Optima" charset="0"/>
              </a:rPr>
              <a:t>P(t)</a:t>
            </a:r>
            <a:r>
              <a:rPr lang="en-US" sz="3600" dirty="0">
                <a:latin typeface="Optima" charset="0"/>
                <a:ea typeface="Optima" charset="0"/>
                <a:cs typeface="Optima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21682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68E5A9-83B4-694F-9D0E-2D8BB6F12659}"/>
              </a:ext>
            </a:extLst>
          </p:cNvPr>
          <p:cNvCxnSpPr>
            <a:cxnSpLocks/>
          </p:cNvCxnSpPr>
          <p:nvPr/>
        </p:nvCxnSpPr>
        <p:spPr>
          <a:xfrm flipH="1" flipV="1">
            <a:off x="3291640" y="2471575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F72B98-4A15-6E41-8EE7-991F88D5EC6D}"/>
              </a:ext>
            </a:extLst>
          </p:cNvPr>
          <p:cNvCxnSpPr>
            <a:cxnSpLocks/>
          </p:cNvCxnSpPr>
          <p:nvPr/>
        </p:nvCxnSpPr>
        <p:spPr>
          <a:xfrm flipV="1">
            <a:off x="3767890" y="2471575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C391D6-13DE-7A49-A1FC-A9C76911F6D5}"/>
              </a:ext>
            </a:extLst>
          </p:cNvPr>
          <p:cNvCxnSpPr>
            <a:cxnSpLocks/>
          </p:cNvCxnSpPr>
          <p:nvPr/>
        </p:nvCxnSpPr>
        <p:spPr>
          <a:xfrm flipV="1">
            <a:off x="4294543" y="2471575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64E902-C37A-1E4F-8A9E-B4C8FA1C688C}"/>
              </a:ext>
            </a:extLst>
          </p:cNvPr>
          <p:cNvCxnSpPr>
            <a:cxnSpLocks/>
          </p:cNvCxnSpPr>
          <p:nvPr/>
        </p:nvCxnSpPr>
        <p:spPr>
          <a:xfrm flipV="1">
            <a:off x="4859676" y="2384242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A8777E-ADFA-6E4B-9B5E-E5667017C2AD}"/>
              </a:ext>
            </a:extLst>
          </p:cNvPr>
          <p:cNvSpPr/>
          <p:nvPr/>
        </p:nvSpPr>
        <p:spPr>
          <a:xfrm>
            <a:off x="4672017" y="4089832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A9C4DC-51B8-9644-AFA7-9C5535A1235E}"/>
              </a:ext>
            </a:extLst>
          </p:cNvPr>
          <p:cNvSpPr/>
          <p:nvPr/>
        </p:nvSpPr>
        <p:spPr>
          <a:xfrm>
            <a:off x="3109294" y="220957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26C475-B720-4D41-85AF-2BB562982349}"/>
              </a:ext>
            </a:extLst>
          </p:cNvPr>
          <p:cNvSpPr/>
          <p:nvPr/>
        </p:nvSpPr>
        <p:spPr>
          <a:xfrm>
            <a:off x="4032592" y="2219848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60B621-8456-694D-87E6-DA1A67DE5DBB}"/>
              </a:ext>
            </a:extLst>
          </p:cNvPr>
          <p:cNvSpPr/>
          <p:nvPr/>
        </p:nvSpPr>
        <p:spPr>
          <a:xfrm>
            <a:off x="5115100" y="220957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1919C-439D-5943-B883-2B664496E0BC}"/>
              </a:ext>
            </a:extLst>
          </p:cNvPr>
          <p:cNvSpPr/>
          <p:nvPr/>
        </p:nvSpPr>
        <p:spPr>
          <a:xfrm>
            <a:off x="6300349" y="2209574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467E85-AFAE-0440-BF8F-1741DEE19BF1}"/>
              </a:ext>
            </a:extLst>
          </p:cNvPr>
          <p:cNvSpPr/>
          <p:nvPr/>
        </p:nvSpPr>
        <p:spPr>
          <a:xfrm>
            <a:off x="4084678" y="3399751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04592D-21DD-0847-8CB3-89B3167BC7A9}"/>
              </a:ext>
            </a:extLst>
          </p:cNvPr>
          <p:cNvSpPr/>
          <p:nvPr/>
        </p:nvSpPr>
        <p:spPr>
          <a:xfrm>
            <a:off x="3558984" y="2832960"/>
            <a:ext cx="368080" cy="3511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8B9A52-C8F9-9248-8D69-8D4DE43E0774}"/>
              </a:ext>
            </a:extLst>
          </p:cNvPr>
          <p:cNvSpPr/>
          <p:nvPr/>
        </p:nvSpPr>
        <p:spPr>
          <a:xfrm>
            <a:off x="508220" y="218731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D02D7C-739B-B346-9435-0015C7F47BC7}"/>
              </a:ext>
            </a:extLst>
          </p:cNvPr>
          <p:cNvSpPr/>
          <p:nvPr/>
        </p:nvSpPr>
        <p:spPr>
          <a:xfrm>
            <a:off x="517118" y="267019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E36481-CDB0-CF45-8514-A65ECB09813F}"/>
              </a:ext>
            </a:extLst>
          </p:cNvPr>
          <p:cNvSpPr/>
          <p:nvPr/>
        </p:nvSpPr>
        <p:spPr>
          <a:xfrm>
            <a:off x="500292" y="316335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59C4E96-7A60-F940-A1BE-EFCF07B77C90}"/>
              </a:ext>
            </a:extLst>
          </p:cNvPr>
          <p:cNvSpPr/>
          <p:nvPr/>
        </p:nvSpPr>
        <p:spPr>
          <a:xfrm>
            <a:off x="504012" y="365651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74FEE0-FF29-B54F-B76C-F6712FF25FAF}"/>
              </a:ext>
            </a:extLst>
          </p:cNvPr>
          <p:cNvSpPr/>
          <p:nvPr/>
        </p:nvSpPr>
        <p:spPr>
          <a:xfrm>
            <a:off x="928745" y="208335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BF8F86-1F3C-3F4A-90F0-4CB9D66C5CCB}"/>
              </a:ext>
            </a:extLst>
          </p:cNvPr>
          <p:cNvSpPr/>
          <p:nvPr/>
        </p:nvSpPr>
        <p:spPr>
          <a:xfrm>
            <a:off x="916758" y="256452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29F9F1-2F9C-2440-B5F7-808DDFCFDBDB}"/>
              </a:ext>
            </a:extLst>
          </p:cNvPr>
          <p:cNvSpPr/>
          <p:nvPr/>
        </p:nvSpPr>
        <p:spPr>
          <a:xfrm>
            <a:off x="896211" y="305768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39A02-4F27-D648-8CFB-107431739239}"/>
              </a:ext>
            </a:extLst>
          </p:cNvPr>
          <p:cNvSpPr/>
          <p:nvPr/>
        </p:nvSpPr>
        <p:spPr>
          <a:xfrm>
            <a:off x="906484" y="353029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728BCF-8B76-4D41-9C8B-7E934CFE0E90}"/>
              </a:ext>
            </a:extLst>
          </p:cNvPr>
          <p:cNvSpPr/>
          <p:nvPr/>
        </p:nvSpPr>
        <p:spPr>
          <a:xfrm>
            <a:off x="424071" y="1609031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D1BFD9-94A4-8B46-A529-8DA6F43BF409}"/>
              </a:ext>
            </a:extLst>
          </p:cNvPr>
          <p:cNvSpPr/>
          <p:nvPr/>
        </p:nvSpPr>
        <p:spPr>
          <a:xfrm>
            <a:off x="3025147" y="1621019"/>
            <a:ext cx="399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Tree Hypothesis</a:t>
            </a:r>
            <a:r>
              <a:rPr lang="en-US" sz="2400" dirty="0"/>
              <a:t> (one of many)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10AF26-2F09-F34A-8E09-F8B484A64EE2}"/>
              </a:ext>
            </a:extLst>
          </p:cNvPr>
          <p:cNvSpPr/>
          <p:nvPr/>
        </p:nvSpPr>
        <p:spPr>
          <a:xfrm>
            <a:off x="914401" y="2167847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71CB48-4527-9D4A-8B10-0A4582A7D7DE}"/>
              </a:ext>
            </a:extLst>
          </p:cNvPr>
          <p:cNvSpPr/>
          <p:nvPr/>
        </p:nvSpPr>
        <p:spPr>
          <a:xfrm>
            <a:off x="873302" y="5021763"/>
            <a:ext cx="76747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To compute the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likelihood</a:t>
            </a:r>
            <a:r>
              <a:rPr lang="en-US" sz="2800" dirty="0">
                <a:latin typeface="+mj-lt"/>
              </a:rPr>
              <a:t> of the tree, we need to first compute the </a:t>
            </a:r>
            <a:r>
              <a:rPr lang="en-US" sz="2800" u="sng" dirty="0">
                <a:latin typeface="+mj-lt"/>
              </a:rPr>
              <a:t>probability of this particular tree producing the observed states for each character 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859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928B9A52-C8F9-9248-8D69-8D4DE43E0774}"/>
              </a:ext>
            </a:extLst>
          </p:cNvPr>
          <p:cNvSpPr/>
          <p:nvPr/>
        </p:nvSpPr>
        <p:spPr>
          <a:xfrm>
            <a:off x="508220" y="2187314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D02D7C-739B-B346-9435-0015C7F47BC7}"/>
              </a:ext>
            </a:extLst>
          </p:cNvPr>
          <p:cNvSpPr/>
          <p:nvPr/>
        </p:nvSpPr>
        <p:spPr>
          <a:xfrm>
            <a:off x="517118" y="2670199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E36481-CDB0-CF45-8514-A65ECB09813F}"/>
              </a:ext>
            </a:extLst>
          </p:cNvPr>
          <p:cNvSpPr/>
          <p:nvPr/>
        </p:nvSpPr>
        <p:spPr>
          <a:xfrm>
            <a:off x="500292" y="316335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59C4E96-7A60-F940-A1BE-EFCF07B77C90}"/>
              </a:ext>
            </a:extLst>
          </p:cNvPr>
          <p:cNvSpPr/>
          <p:nvPr/>
        </p:nvSpPr>
        <p:spPr>
          <a:xfrm>
            <a:off x="504012" y="3656518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74FEE0-FF29-B54F-B76C-F6712FF25FAF}"/>
              </a:ext>
            </a:extLst>
          </p:cNvPr>
          <p:cNvSpPr/>
          <p:nvPr/>
        </p:nvSpPr>
        <p:spPr>
          <a:xfrm>
            <a:off x="928745" y="2083354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BF8F86-1F3C-3F4A-90F0-4CB9D66C5CCB}"/>
              </a:ext>
            </a:extLst>
          </p:cNvPr>
          <p:cNvSpPr/>
          <p:nvPr/>
        </p:nvSpPr>
        <p:spPr>
          <a:xfrm>
            <a:off x="916758" y="2564527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29F9F1-2F9C-2440-B5F7-808DDFCFDBDB}"/>
              </a:ext>
            </a:extLst>
          </p:cNvPr>
          <p:cNvSpPr/>
          <p:nvPr/>
        </p:nvSpPr>
        <p:spPr>
          <a:xfrm>
            <a:off x="896211" y="3057687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39A02-4F27-D648-8CFB-107431739239}"/>
              </a:ext>
            </a:extLst>
          </p:cNvPr>
          <p:cNvSpPr/>
          <p:nvPr/>
        </p:nvSpPr>
        <p:spPr>
          <a:xfrm>
            <a:off x="906484" y="3530298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728BCF-8B76-4D41-9C8B-7E934CFE0E90}"/>
              </a:ext>
            </a:extLst>
          </p:cNvPr>
          <p:cNvSpPr/>
          <p:nvPr/>
        </p:nvSpPr>
        <p:spPr>
          <a:xfrm>
            <a:off x="424071" y="1609031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D1BFD9-94A4-8B46-A529-8DA6F43BF409}"/>
              </a:ext>
            </a:extLst>
          </p:cNvPr>
          <p:cNvSpPr/>
          <p:nvPr/>
        </p:nvSpPr>
        <p:spPr>
          <a:xfrm>
            <a:off x="3025147" y="1621019"/>
            <a:ext cx="399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Tree Hypothesis</a:t>
            </a:r>
            <a:r>
              <a:rPr lang="en-US" sz="2400" dirty="0"/>
              <a:t> (one of many)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10AF26-2F09-F34A-8E09-F8B484A64EE2}"/>
              </a:ext>
            </a:extLst>
          </p:cNvPr>
          <p:cNvSpPr/>
          <p:nvPr/>
        </p:nvSpPr>
        <p:spPr>
          <a:xfrm>
            <a:off x="914401" y="2167847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803959-E846-5A41-936A-C7EF2036195E}"/>
              </a:ext>
            </a:extLst>
          </p:cNvPr>
          <p:cNvGrpSpPr/>
          <p:nvPr/>
        </p:nvGrpSpPr>
        <p:grpSpPr>
          <a:xfrm>
            <a:off x="2708601" y="2381304"/>
            <a:ext cx="5397708" cy="3682254"/>
            <a:chOff x="2708601" y="2381304"/>
            <a:chExt cx="5397708" cy="368225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68E5A9-83B4-694F-9D0E-2D8BB6F12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5143" y="2898262"/>
              <a:ext cx="2409213" cy="28133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F72B98-4A15-6E41-8EE7-991F88D5E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414" y="2898262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DC391D6-13DE-7A49-A1FC-A9C76911F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124" y="2898262"/>
              <a:ext cx="1520981" cy="17621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64E902-C37A-1E4F-8A9E-B4C8FA1C6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193" y="2761168"/>
              <a:ext cx="2599707" cy="298272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A8777E-ADFA-6E4B-9B5E-E5667017C2AD}"/>
                </a:ext>
              </a:extLst>
            </p:cNvPr>
            <p:cNvSpPr/>
            <p:nvPr/>
          </p:nvSpPr>
          <p:spPr>
            <a:xfrm>
              <a:off x="5078593" y="5438584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A9C4DC-51B8-9644-AFA7-9C5535A1235E}"/>
                </a:ext>
              </a:extLst>
            </p:cNvPr>
            <p:cNvSpPr/>
            <p:nvPr/>
          </p:nvSpPr>
          <p:spPr>
            <a:xfrm>
              <a:off x="2708601" y="2486976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26C475-B720-4D41-85AF-2BB562982349}"/>
                </a:ext>
              </a:extLst>
            </p:cNvPr>
            <p:cNvSpPr/>
            <p:nvPr/>
          </p:nvSpPr>
          <p:spPr>
            <a:xfrm>
              <a:off x="4108855" y="2503104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60B621-8456-694D-87E6-DA1A67DE5DBB}"/>
                </a:ext>
              </a:extLst>
            </p:cNvPr>
            <p:cNvSpPr/>
            <p:nvPr/>
          </p:nvSpPr>
          <p:spPr>
            <a:xfrm>
              <a:off x="5750563" y="2486976"/>
              <a:ext cx="558222" cy="551249"/>
            </a:xfrm>
            <a:prstGeom prst="ellipse">
              <a:avLst/>
            </a:prstGeom>
            <a:solidFill>
              <a:srgbClr val="B57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11919C-439D-5943-B883-2B664496E0BC}"/>
                </a:ext>
              </a:extLst>
            </p:cNvPr>
            <p:cNvSpPr/>
            <p:nvPr/>
          </p:nvSpPr>
          <p:spPr>
            <a:xfrm>
              <a:off x="7548087" y="2486976"/>
              <a:ext cx="558222" cy="5512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C467E85-AFAE-0440-BF8F-1741DEE19BF1}"/>
                </a:ext>
              </a:extLst>
            </p:cNvPr>
            <p:cNvSpPr/>
            <p:nvPr/>
          </p:nvSpPr>
          <p:spPr>
            <a:xfrm>
              <a:off x="4187848" y="435530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104592D-21DD-0847-8CB3-89B3167BC7A9}"/>
                </a:ext>
              </a:extLst>
            </p:cNvPr>
            <p:cNvSpPr/>
            <p:nvPr/>
          </p:nvSpPr>
          <p:spPr>
            <a:xfrm>
              <a:off x="3390591" y="3465560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7DD163-18E5-7B4E-8D2C-157447BC6FDE}"/>
                </a:ext>
              </a:extLst>
            </p:cNvPr>
            <p:cNvSpPr/>
            <p:nvPr/>
          </p:nvSpPr>
          <p:spPr>
            <a:xfrm>
              <a:off x="2759003" y="2381304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AFF438-10D7-2344-8B03-36190FF7FA21}"/>
                </a:ext>
              </a:extLst>
            </p:cNvPr>
            <p:cNvSpPr/>
            <p:nvPr/>
          </p:nvSpPr>
          <p:spPr>
            <a:xfrm>
              <a:off x="4195673" y="2451510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58FA1C-176F-5140-AC5E-B93D0F164C0E}"/>
                </a:ext>
              </a:extLst>
            </p:cNvPr>
            <p:cNvSpPr/>
            <p:nvPr/>
          </p:nvSpPr>
          <p:spPr>
            <a:xfrm>
              <a:off x="5765906" y="2388152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7108737-D21B-1645-9978-35CEB190D2FD}"/>
                </a:ext>
              </a:extLst>
            </p:cNvPr>
            <p:cNvSpPr/>
            <p:nvPr/>
          </p:nvSpPr>
          <p:spPr>
            <a:xfrm>
              <a:off x="7572445" y="2406988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4E8BDDF-E264-2E4C-BD2A-BF70584D91BF}"/>
                </a:ext>
              </a:extLst>
            </p:cNvPr>
            <p:cNvSpPr/>
            <p:nvPr/>
          </p:nvSpPr>
          <p:spPr>
            <a:xfrm>
              <a:off x="3464496" y="3384746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A2A59C-5481-FF49-BDC8-9DCE10EC66C5}"/>
                </a:ext>
              </a:extLst>
            </p:cNvPr>
            <p:cNvSpPr/>
            <p:nvPr/>
          </p:nvSpPr>
          <p:spPr>
            <a:xfrm>
              <a:off x="4274442" y="4276885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3FC591-F6BC-3B4A-9C77-FB9B74FD5D98}"/>
                </a:ext>
              </a:extLst>
            </p:cNvPr>
            <p:cNvSpPr/>
            <p:nvPr/>
          </p:nvSpPr>
          <p:spPr>
            <a:xfrm>
              <a:off x="5158020" y="5355672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2239764" y="6141647"/>
            <a:ext cx="603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Character states for site #1 mapped onto tree</a:t>
            </a:r>
          </a:p>
        </p:txBody>
      </p:sp>
    </p:spTree>
    <p:extLst>
      <p:ext uri="{BB962C8B-B14F-4D97-AF65-F5344CB8AC3E}">
        <p14:creationId xmlns:p14="http://schemas.microsoft.com/office/powerpoint/2010/main" val="2061448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Computationally, this is done by computing the conditional likelihood for subtrees:</a:t>
            </a:r>
            <a:endParaRPr lang="en-US" sz="3200" b="1" u="sng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EF7DA-524F-6947-A6B3-ECA1863A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70" y="1859622"/>
            <a:ext cx="3433034" cy="20636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C66BD1-DB9C-E445-83E9-A856F070DBE9}"/>
              </a:ext>
            </a:extLst>
          </p:cNvPr>
          <p:cNvGrpSpPr/>
          <p:nvPr/>
        </p:nvGrpSpPr>
        <p:grpSpPr>
          <a:xfrm>
            <a:off x="366092" y="2638157"/>
            <a:ext cx="5397708" cy="3682254"/>
            <a:chOff x="2708601" y="2381304"/>
            <a:chExt cx="5397708" cy="368225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5143" y="2898262"/>
              <a:ext cx="2409213" cy="28133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414" y="2898262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F7AA1D-4797-A048-8C1D-1F536C7BF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124" y="2898262"/>
              <a:ext cx="1520981" cy="17621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8F57077-13A9-1941-9C70-2C535338B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193" y="2761168"/>
              <a:ext cx="2599707" cy="298272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DFC297-6076-2E4A-8865-B467577E0E1E}"/>
                </a:ext>
              </a:extLst>
            </p:cNvPr>
            <p:cNvSpPr/>
            <p:nvPr/>
          </p:nvSpPr>
          <p:spPr>
            <a:xfrm>
              <a:off x="5078593" y="5438584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2708601" y="2486976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4108855" y="2503104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0BF4D3-E487-0840-BF3F-3147D73E983B}"/>
                </a:ext>
              </a:extLst>
            </p:cNvPr>
            <p:cNvSpPr/>
            <p:nvPr/>
          </p:nvSpPr>
          <p:spPr>
            <a:xfrm>
              <a:off x="5750563" y="2486976"/>
              <a:ext cx="558222" cy="551249"/>
            </a:xfrm>
            <a:prstGeom prst="ellipse">
              <a:avLst/>
            </a:prstGeom>
            <a:solidFill>
              <a:srgbClr val="B57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C2ECF6-B08E-0E4C-98EC-9623466B114F}"/>
                </a:ext>
              </a:extLst>
            </p:cNvPr>
            <p:cNvSpPr/>
            <p:nvPr/>
          </p:nvSpPr>
          <p:spPr>
            <a:xfrm>
              <a:off x="7548087" y="2486976"/>
              <a:ext cx="558222" cy="55124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F1E2B4-C285-5040-82B9-3EEA1A8BD9AA}"/>
                </a:ext>
              </a:extLst>
            </p:cNvPr>
            <p:cNvSpPr/>
            <p:nvPr/>
          </p:nvSpPr>
          <p:spPr>
            <a:xfrm>
              <a:off x="4187848" y="435530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3390591" y="3465560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2759003" y="2381304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4195673" y="2451510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041B79-B481-1344-828B-6D372CD7ABEC}"/>
                </a:ext>
              </a:extLst>
            </p:cNvPr>
            <p:cNvSpPr/>
            <p:nvPr/>
          </p:nvSpPr>
          <p:spPr>
            <a:xfrm>
              <a:off x="5765906" y="2388152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24FF3E7-78A8-804A-BB61-C24A38C05AE7}"/>
                </a:ext>
              </a:extLst>
            </p:cNvPr>
            <p:cNvSpPr/>
            <p:nvPr/>
          </p:nvSpPr>
          <p:spPr>
            <a:xfrm>
              <a:off x="7572445" y="2406988"/>
              <a:ext cx="5084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3464496" y="3384746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33F3BB-9C8F-C04E-9631-620F95A4FBAA}"/>
                </a:ext>
              </a:extLst>
            </p:cNvPr>
            <p:cNvSpPr/>
            <p:nvPr/>
          </p:nvSpPr>
          <p:spPr>
            <a:xfrm>
              <a:off x="4274442" y="4276885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557E05-755E-0946-946C-25DF982E2308}"/>
                </a:ext>
              </a:extLst>
            </p:cNvPr>
            <p:cNvSpPr/>
            <p:nvPr/>
          </p:nvSpPr>
          <p:spPr>
            <a:xfrm>
              <a:off x="5158020" y="5355672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29D069D-E5D7-4440-8AA0-B5257735A875}"/>
              </a:ext>
            </a:extLst>
          </p:cNvPr>
          <p:cNvSpPr/>
          <p:nvPr/>
        </p:nvSpPr>
        <p:spPr>
          <a:xfrm>
            <a:off x="174661" y="2527443"/>
            <a:ext cx="2270588" cy="1839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08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Computationally, this is done by computing the conditional likelihood for subtrees:</a:t>
            </a:r>
            <a:endParaRPr lang="en-US" sz="3200" b="1" u="sng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EF7DA-524F-6947-A6B3-ECA1863A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70" y="1859622"/>
            <a:ext cx="3433034" cy="20636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EC32A59-E423-B84A-8C2C-C5F621E726B1}"/>
              </a:ext>
            </a:extLst>
          </p:cNvPr>
          <p:cNvSpPr/>
          <p:nvPr/>
        </p:nvSpPr>
        <p:spPr>
          <a:xfrm>
            <a:off x="798341" y="1949791"/>
            <a:ext cx="1859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this subtree…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A3DE6E-A7E4-4349-BF56-0390A020291E}"/>
              </a:ext>
            </a:extLst>
          </p:cNvPr>
          <p:cNvSpPr/>
          <p:nvPr/>
        </p:nvSpPr>
        <p:spPr>
          <a:xfrm>
            <a:off x="395936" y="1609031"/>
            <a:ext cx="1908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character #1…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72E64C-D019-9F4E-B1DF-085405353338}"/>
              </a:ext>
            </a:extLst>
          </p:cNvPr>
          <p:cNvSpPr/>
          <p:nvPr/>
        </p:nvSpPr>
        <p:spPr>
          <a:xfrm>
            <a:off x="2276106" y="3828250"/>
            <a:ext cx="3878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have some observed states, and need to consider all possible ancestral states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DA1A5-A01B-5B49-9989-B2AC182C0C3E}"/>
              </a:ext>
            </a:extLst>
          </p:cNvPr>
          <p:cNvSpPr/>
          <p:nvPr/>
        </p:nvSpPr>
        <p:spPr>
          <a:xfrm>
            <a:off x="827451" y="6242676"/>
            <a:ext cx="783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Credit: I stole all of this from Jeremy Beaulieu’s Spring 2018 Phylogenetics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55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352A0D1-221A-B547-A606-269AD82440A8}"/>
              </a:ext>
            </a:extLst>
          </p:cNvPr>
          <p:cNvSpPr/>
          <p:nvPr/>
        </p:nvSpPr>
        <p:spPr>
          <a:xfrm>
            <a:off x="2810361" y="3807702"/>
            <a:ext cx="387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Given all possible states for “?”, what is the probability of transition to A?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19410938">
            <a:off x="1146788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460625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To figure this out, we need to know how many way each “model” could create our “data” (a roll of 14)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8FE0B-41BD-A54F-A28A-F218D825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63" y="499760"/>
            <a:ext cx="6438900" cy="52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53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19410938">
            <a:off x="1146788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37B65F5-CA35-B04D-83EC-EA914B265CB7}"/>
              </a:ext>
            </a:extLst>
          </p:cNvPr>
          <p:cNvSpPr/>
          <p:nvPr/>
        </p:nvSpPr>
        <p:spPr>
          <a:xfrm>
            <a:off x="7325474" y="2599362"/>
            <a:ext cx="359596" cy="8013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24354-A074-FC42-AEFD-C7E0749A2FB2}"/>
              </a:ext>
            </a:extLst>
          </p:cNvPr>
          <p:cNvSpPr/>
          <p:nvPr/>
        </p:nvSpPr>
        <p:spPr>
          <a:xfrm>
            <a:off x="6006804" y="2689529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*0.2</a:t>
            </a:r>
            <a:endParaRPr lang="en-US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251ECA-D431-E84E-A4C8-0B214141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91" y="3705563"/>
            <a:ext cx="3908603" cy="26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1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19410938">
            <a:off x="1146788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37B65F5-CA35-B04D-83EC-EA914B265CB7}"/>
              </a:ext>
            </a:extLst>
          </p:cNvPr>
          <p:cNvSpPr/>
          <p:nvPr/>
        </p:nvSpPr>
        <p:spPr>
          <a:xfrm>
            <a:off x="7325474" y="2599362"/>
            <a:ext cx="359596" cy="8013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24354-A074-FC42-AEFD-C7E0749A2FB2}"/>
              </a:ext>
            </a:extLst>
          </p:cNvPr>
          <p:cNvSpPr/>
          <p:nvPr/>
        </p:nvSpPr>
        <p:spPr>
          <a:xfrm>
            <a:off x="6006804" y="2689529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*0.2</a:t>
            </a:r>
            <a:endParaRPr lang="en-US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230560"/>
              </p:ext>
            </p:extLst>
          </p:nvPr>
        </p:nvGraphicFramePr>
        <p:xfrm>
          <a:off x="250004" y="4376505"/>
          <a:ext cx="4393915" cy="493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0A3089F-68F5-E342-916E-4F584F33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91" y="3705563"/>
            <a:ext cx="3908603" cy="26248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437B11-1A71-2F44-92A8-04DE06C505F4}"/>
              </a:ext>
            </a:extLst>
          </p:cNvPr>
          <p:cNvSpPr/>
          <p:nvPr/>
        </p:nvSpPr>
        <p:spPr>
          <a:xfrm>
            <a:off x="6472718" y="4017196"/>
            <a:ext cx="554805" cy="216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0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ED21-2678-3243-B63C-E8E6B34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5" y="287676"/>
            <a:ext cx="3144200" cy="21452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2379808">
            <a:off x="1886527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37B65F5-CA35-B04D-83EC-EA914B265CB7}"/>
              </a:ext>
            </a:extLst>
          </p:cNvPr>
          <p:cNvSpPr/>
          <p:nvPr/>
        </p:nvSpPr>
        <p:spPr>
          <a:xfrm>
            <a:off x="7325474" y="2599362"/>
            <a:ext cx="359596" cy="8013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24354-A074-FC42-AEFD-C7E0749A2FB2}"/>
              </a:ext>
            </a:extLst>
          </p:cNvPr>
          <p:cNvSpPr/>
          <p:nvPr/>
        </p:nvSpPr>
        <p:spPr>
          <a:xfrm>
            <a:off x="6006804" y="2689529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3600" b="1" baseline="30000" dirty="0" err="1">
                <a:latin typeface="Optima" charset="0"/>
                <a:ea typeface="Optima" charset="0"/>
                <a:cs typeface="Optima" charset="0"/>
              </a:rPr>
              <a:t>Q</a:t>
            </a:r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*0.4</a:t>
            </a:r>
            <a:endParaRPr lang="en-US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83617"/>
              </p:ext>
            </p:extLst>
          </p:nvPr>
        </p:nvGraphicFramePr>
        <p:xfrm>
          <a:off x="250004" y="4376505"/>
          <a:ext cx="4393915" cy="986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911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71B253E-5133-0941-8519-03B9BF9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34" y="3684036"/>
            <a:ext cx="3853963" cy="26203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9BB890B-22D5-8A4D-8091-CB60AF21C506}"/>
              </a:ext>
            </a:extLst>
          </p:cNvPr>
          <p:cNvSpPr/>
          <p:nvPr/>
        </p:nvSpPr>
        <p:spPr>
          <a:xfrm>
            <a:off x="8198776" y="4006922"/>
            <a:ext cx="554805" cy="216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96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2379808">
            <a:off x="1886527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279156"/>
              </p:ext>
            </p:extLst>
          </p:nvPr>
        </p:nvGraphicFramePr>
        <p:xfrm>
          <a:off x="250004" y="4376505"/>
          <a:ext cx="4393915" cy="1480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91106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953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73574EB-BE14-4A45-B82A-94A8B7550A21}"/>
              </a:ext>
            </a:extLst>
          </p:cNvPr>
          <p:cNvSpPr/>
          <p:nvPr/>
        </p:nvSpPr>
        <p:spPr>
          <a:xfrm>
            <a:off x="4692949" y="4631344"/>
            <a:ext cx="372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8635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FB420-6573-2F48-A7DA-93DD71242380}"/>
              </a:ext>
            </a:extLst>
          </p:cNvPr>
          <p:cNvGrpSpPr/>
          <p:nvPr/>
        </p:nvGrpSpPr>
        <p:grpSpPr>
          <a:xfrm>
            <a:off x="1013363" y="2329932"/>
            <a:ext cx="1958476" cy="1711328"/>
            <a:chOff x="376366" y="2638157"/>
            <a:chExt cx="1958476" cy="17113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8A1EBE-FA9A-1944-81C7-7D62B2DF6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09" y="3155115"/>
              <a:ext cx="713554" cy="8209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7786FF-33F5-D840-B8A2-A16777F5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179" y="3155115"/>
              <a:ext cx="650392" cy="8125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A2AAA3-4D7F-A646-B6BF-C8A645695EF0}"/>
                </a:ext>
              </a:extLst>
            </p:cNvPr>
            <p:cNvSpPr/>
            <p:nvPr/>
          </p:nvSpPr>
          <p:spPr>
            <a:xfrm>
              <a:off x="376366" y="2743829"/>
              <a:ext cx="558222" cy="5512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25258D-F09F-FA49-95A7-FEC361182567}"/>
                </a:ext>
              </a:extLst>
            </p:cNvPr>
            <p:cNvSpPr/>
            <p:nvPr/>
          </p:nvSpPr>
          <p:spPr>
            <a:xfrm>
              <a:off x="1776620" y="2759957"/>
              <a:ext cx="558222" cy="551249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0E2C7-92F0-7540-A943-9E05226C7D2B}"/>
                </a:ext>
              </a:extLst>
            </p:cNvPr>
            <p:cNvSpPr/>
            <p:nvPr/>
          </p:nvSpPr>
          <p:spPr>
            <a:xfrm>
              <a:off x="1058356" y="3722413"/>
              <a:ext cx="558222" cy="5512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FEBA8-62CF-E543-8E3B-B88EFA74B6AF}"/>
                </a:ext>
              </a:extLst>
            </p:cNvPr>
            <p:cNvSpPr/>
            <p:nvPr/>
          </p:nvSpPr>
          <p:spPr>
            <a:xfrm>
              <a:off x="426768" y="2638157"/>
              <a:ext cx="4812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80DC64-F17C-C348-BC99-089A3CD1030E}"/>
                </a:ext>
              </a:extLst>
            </p:cNvPr>
            <p:cNvSpPr/>
            <p:nvPr/>
          </p:nvSpPr>
          <p:spPr>
            <a:xfrm>
              <a:off x="1863438" y="2708363"/>
              <a:ext cx="4347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7A877-122D-4A43-9011-01415F62DD5B}"/>
                </a:ext>
              </a:extLst>
            </p:cNvPr>
            <p:cNvSpPr/>
            <p:nvPr/>
          </p:nvSpPr>
          <p:spPr>
            <a:xfrm>
              <a:off x="1132261" y="3641599"/>
              <a:ext cx="4219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C60C8-6EEE-AE40-ABFE-253700D29B68}"/>
              </a:ext>
            </a:extLst>
          </p:cNvPr>
          <p:cNvSpPr/>
          <p:nvPr/>
        </p:nvSpPr>
        <p:spPr>
          <a:xfrm rot="18543265">
            <a:off x="2283955" y="3121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21C5-AD6F-9846-8425-D61AD1270089}"/>
              </a:ext>
            </a:extLst>
          </p:cNvPr>
          <p:cNvSpPr/>
          <p:nvPr/>
        </p:nvSpPr>
        <p:spPr>
          <a:xfrm rot="3062809">
            <a:off x="1244553" y="31296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864E3A-EB78-8B46-B534-AB74D18FE0E4}"/>
              </a:ext>
            </a:extLst>
          </p:cNvPr>
          <p:cNvSpPr/>
          <p:nvPr/>
        </p:nvSpPr>
        <p:spPr>
          <a:xfrm rot="2379808">
            <a:off x="1886527" y="2208635"/>
            <a:ext cx="946354" cy="1993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A13273-EE79-CC41-8121-53170ACC7803}"/>
              </a:ext>
            </a:extLst>
          </p:cNvPr>
          <p:cNvGraphicFramePr>
            <a:graphicFrameLocks noGrp="1"/>
          </p:cNvGraphicFramePr>
          <p:nvPr/>
        </p:nvGraphicFramePr>
        <p:xfrm>
          <a:off x="250004" y="4376505"/>
          <a:ext cx="4393915" cy="1480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783">
                  <a:extLst>
                    <a:ext uri="{9D8B030D-6E8A-4147-A177-3AD203B41FA5}">
                      <a16:colId xmlns:a16="http://schemas.microsoft.com/office/drawing/2014/main" val="2448776045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518898497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935709706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248909949"/>
                    </a:ext>
                  </a:extLst>
                </a:gridCol>
                <a:gridCol w="878783">
                  <a:extLst>
                    <a:ext uri="{9D8B030D-6E8A-4147-A177-3AD203B41FA5}">
                      <a16:colId xmlns:a16="http://schemas.microsoft.com/office/drawing/2014/main" val="835448268"/>
                    </a:ext>
                  </a:extLst>
                </a:gridCol>
              </a:tblGrid>
              <a:tr h="493445"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421455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  <a:r>
                        <a:rPr lang="en-US" sz="2400" dirty="0">
                          <a:sym typeface="Wingdings" pitchFamily="2" charset="2"/>
                        </a:rPr>
                        <a:t>T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91106"/>
                  </a:ext>
                </a:extLst>
              </a:tr>
              <a:tr h="4934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953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73574EB-BE14-4A45-B82A-94A8B7550A21}"/>
              </a:ext>
            </a:extLst>
          </p:cNvPr>
          <p:cNvSpPr/>
          <p:nvPr/>
        </p:nvSpPr>
        <p:spPr>
          <a:xfrm>
            <a:off x="4692949" y="4631344"/>
            <a:ext cx="372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X</a:t>
            </a:r>
            <a:endParaRPr lang="en-US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54F3AD-FDD1-FD4E-BD60-7CC1E50F3003}"/>
              </a:ext>
            </a:extLst>
          </p:cNvPr>
          <p:cNvSpPr/>
          <p:nvPr/>
        </p:nvSpPr>
        <p:spPr>
          <a:xfrm>
            <a:off x="4546694" y="5944727"/>
            <a:ext cx="387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Summing these gives the conditional likelihood for the subtree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9B6275-EB15-4C42-9BF2-D767ADB4CA6A}"/>
              </a:ext>
            </a:extLst>
          </p:cNvPr>
          <p:cNvSpPr/>
          <p:nvPr/>
        </p:nvSpPr>
        <p:spPr>
          <a:xfrm>
            <a:off x="4791974" y="5443003"/>
            <a:ext cx="1167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baseline="30000" dirty="0">
                <a:latin typeface="Optima" charset="0"/>
                <a:ea typeface="Optima" charset="0"/>
                <a:cs typeface="Optima" charset="0"/>
              </a:rPr>
              <a:t>=0.098</a:t>
            </a:r>
            <a:endParaRPr lang="en-US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970DA6-60E3-AE49-900F-506D176B353D}"/>
              </a:ext>
            </a:extLst>
          </p:cNvPr>
          <p:cNvSpPr/>
          <p:nvPr/>
        </p:nvSpPr>
        <p:spPr>
          <a:xfrm rot="16200000">
            <a:off x="2198670" y="3441842"/>
            <a:ext cx="488022" cy="4361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95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C9C9A4-EB03-9841-9314-204992E1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6" y="708917"/>
            <a:ext cx="5041900" cy="32004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293EBD4-84F6-6241-8D03-F74D392A2634}"/>
              </a:ext>
            </a:extLst>
          </p:cNvPr>
          <p:cNvSpPr/>
          <p:nvPr/>
        </p:nvSpPr>
        <p:spPr>
          <a:xfrm>
            <a:off x="5995555" y="1007918"/>
            <a:ext cx="353290" cy="28159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76831C-E898-8C47-8F15-963886C1E293}"/>
              </a:ext>
            </a:extLst>
          </p:cNvPr>
          <p:cNvSpPr/>
          <p:nvPr/>
        </p:nvSpPr>
        <p:spPr>
          <a:xfrm>
            <a:off x="3077490" y="4496069"/>
            <a:ext cx="52856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Following this process down the tree gives the likelihood of the full tree (the likelihood at the root) </a:t>
            </a:r>
            <a:r>
              <a:rPr lang="en-US" sz="2800" b="1" u="sng" dirty="0">
                <a:solidFill>
                  <a:srgbClr val="FF0000"/>
                </a:solidFill>
              </a:rPr>
              <a:t>for nucleotide position #1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2209875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C9C9A4-EB03-9841-9314-204992E1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6" y="708917"/>
            <a:ext cx="5041900" cy="32004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293EBD4-84F6-6241-8D03-F74D392A2634}"/>
              </a:ext>
            </a:extLst>
          </p:cNvPr>
          <p:cNvSpPr/>
          <p:nvPr/>
        </p:nvSpPr>
        <p:spPr>
          <a:xfrm>
            <a:off x="5995555" y="1007918"/>
            <a:ext cx="353290" cy="28159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400E68-986F-3E4B-A53B-B9D74AFC1903}"/>
              </a:ext>
            </a:extLst>
          </p:cNvPr>
          <p:cNvSpPr/>
          <p:nvPr/>
        </p:nvSpPr>
        <p:spPr>
          <a:xfrm>
            <a:off x="3077490" y="4496069"/>
            <a:ext cx="52856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Multiplying these likelihoods across all characters gives the likelihood of the tree</a:t>
            </a:r>
            <a:endParaRPr lang="en-US" sz="2800" u="sng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125FEC-35C9-6944-9C13-C12137173D73}"/>
              </a:ext>
            </a:extLst>
          </p:cNvPr>
          <p:cNvSpPr/>
          <p:nvPr/>
        </p:nvSpPr>
        <p:spPr>
          <a:xfrm>
            <a:off x="703429" y="466338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CF6379-F1EE-B34E-B98D-02611C7EC6EE}"/>
              </a:ext>
            </a:extLst>
          </p:cNvPr>
          <p:cNvSpPr/>
          <p:nvPr/>
        </p:nvSpPr>
        <p:spPr>
          <a:xfrm>
            <a:off x="712327" y="514627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D3A5E9-137A-CE48-8CC3-4CDD7A3E587C}"/>
              </a:ext>
            </a:extLst>
          </p:cNvPr>
          <p:cNvSpPr/>
          <p:nvPr/>
        </p:nvSpPr>
        <p:spPr>
          <a:xfrm>
            <a:off x="695501" y="563943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077B167-E3F6-BB44-A166-0BEA93A5B7C1}"/>
              </a:ext>
            </a:extLst>
          </p:cNvPr>
          <p:cNvSpPr/>
          <p:nvPr/>
        </p:nvSpPr>
        <p:spPr>
          <a:xfrm>
            <a:off x="699221" y="6132590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884617-48CD-4047-A139-7DA7A6CA6B1E}"/>
              </a:ext>
            </a:extLst>
          </p:cNvPr>
          <p:cNvSpPr/>
          <p:nvPr/>
        </p:nvSpPr>
        <p:spPr>
          <a:xfrm>
            <a:off x="1123954" y="4559426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E32937-2836-F346-A0E8-7CD50CC1174D}"/>
              </a:ext>
            </a:extLst>
          </p:cNvPr>
          <p:cNvSpPr/>
          <p:nvPr/>
        </p:nvSpPr>
        <p:spPr>
          <a:xfrm>
            <a:off x="1111967" y="5040599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9986B2-0FEB-4F45-B4D8-6BD4E7835F68}"/>
              </a:ext>
            </a:extLst>
          </p:cNvPr>
          <p:cNvSpPr/>
          <p:nvPr/>
        </p:nvSpPr>
        <p:spPr>
          <a:xfrm>
            <a:off x="1091420" y="5533759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974B5F-80D8-654C-98AB-03671283CEDA}"/>
              </a:ext>
            </a:extLst>
          </p:cNvPr>
          <p:cNvSpPr/>
          <p:nvPr/>
        </p:nvSpPr>
        <p:spPr>
          <a:xfrm>
            <a:off x="1101693" y="6006370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65770EEF-3137-714E-B49F-AFD46F8453FE}"/>
              </a:ext>
            </a:extLst>
          </p:cNvPr>
          <p:cNvSpPr/>
          <p:nvPr/>
        </p:nvSpPr>
        <p:spPr>
          <a:xfrm rot="16200000">
            <a:off x="1259394" y="3603632"/>
            <a:ext cx="353290" cy="16280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/>
              <p:nvPr/>
            </p:nvSpPr>
            <p:spPr>
              <a:xfrm>
                <a:off x="6339156" y="5548045"/>
                <a:ext cx="2455524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156" y="5548045"/>
                <a:ext cx="2455524" cy="932628"/>
              </a:xfrm>
              <a:prstGeom prst="rect">
                <a:avLst/>
              </a:prstGeom>
              <a:blipFill>
                <a:blip r:embed="rId3"/>
                <a:stretch>
                  <a:fillRect l="-7732" t="-102703" b="-1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856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C9C9A4-EB03-9841-9314-204992E1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6" y="708917"/>
            <a:ext cx="5041900" cy="32004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293EBD4-84F6-6241-8D03-F74D392A2634}"/>
              </a:ext>
            </a:extLst>
          </p:cNvPr>
          <p:cNvSpPr/>
          <p:nvPr/>
        </p:nvSpPr>
        <p:spPr>
          <a:xfrm>
            <a:off x="5995555" y="1007918"/>
            <a:ext cx="353290" cy="28159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400E68-986F-3E4B-A53B-B9D74AFC1903}"/>
              </a:ext>
            </a:extLst>
          </p:cNvPr>
          <p:cNvSpPr/>
          <p:nvPr/>
        </p:nvSpPr>
        <p:spPr>
          <a:xfrm>
            <a:off x="2892556" y="4249489"/>
            <a:ext cx="52856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Multiplying these likelihoods across all characters gives the likelihood of the tree</a:t>
            </a: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r>
              <a:rPr lang="en-US" sz="2800" b="1" u="sng" dirty="0">
                <a:solidFill>
                  <a:srgbClr val="FF0000"/>
                </a:solidFill>
              </a:rPr>
              <a:t>Usually reported as ln(L)</a:t>
            </a:r>
            <a:endParaRPr lang="en-US" sz="2800" u="sng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125FEC-35C9-6944-9C13-C12137173D73}"/>
              </a:ext>
            </a:extLst>
          </p:cNvPr>
          <p:cNvSpPr/>
          <p:nvPr/>
        </p:nvSpPr>
        <p:spPr>
          <a:xfrm>
            <a:off x="703429" y="4663386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CF6379-F1EE-B34E-B98D-02611C7EC6EE}"/>
              </a:ext>
            </a:extLst>
          </p:cNvPr>
          <p:cNvSpPr/>
          <p:nvPr/>
        </p:nvSpPr>
        <p:spPr>
          <a:xfrm>
            <a:off x="712327" y="5146271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D3A5E9-137A-CE48-8CC3-4CDD7A3E587C}"/>
              </a:ext>
            </a:extLst>
          </p:cNvPr>
          <p:cNvSpPr/>
          <p:nvPr/>
        </p:nvSpPr>
        <p:spPr>
          <a:xfrm>
            <a:off x="695501" y="563943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077B167-E3F6-BB44-A166-0BEA93A5B7C1}"/>
              </a:ext>
            </a:extLst>
          </p:cNvPr>
          <p:cNvSpPr/>
          <p:nvPr/>
        </p:nvSpPr>
        <p:spPr>
          <a:xfrm>
            <a:off x="699221" y="6132590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884617-48CD-4047-A139-7DA7A6CA6B1E}"/>
              </a:ext>
            </a:extLst>
          </p:cNvPr>
          <p:cNvSpPr/>
          <p:nvPr/>
        </p:nvSpPr>
        <p:spPr>
          <a:xfrm>
            <a:off x="1123954" y="4559426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E32937-2836-F346-A0E8-7CD50CC1174D}"/>
              </a:ext>
            </a:extLst>
          </p:cNvPr>
          <p:cNvSpPr/>
          <p:nvPr/>
        </p:nvSpPr>
        <p:spPr>
          <a:xfrm>
            <a:off x="1111967" y="5040599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TA…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9986B2-0FEB-4F45-B4D8-6BD4E7835F68}"/>
              </a:ext>
            </a:extLst>
          </p:cNvPr>
          <p:cNvSpPr/>
          <p:nvPr/>
        </p:nvSpPr>
        <p:spPr>
          <a:xfrm>
            <a:off x="1091420" y="5533759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974B5F-80D8-654C-98AB-03671283CEDA}"/>
              </a:ext>
            </a:extLst>
          </p:cNvPr>
          <p:cNvSpPr/>
          <p:nvPr/>
        </p:nvSpPr>
        <p:spPr>
          <a:xfrm>
            <a:off x="1101693" y="6006370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65770EEF-3137-714E-B49F-AFD46F8453FE}"/>
              </a:ext>
            </a:extLst>
          </p:cNvPr>
          <p:cNvSpPr/>
          <p:nvPr/>
        </p:nvSpPr>
        <p:spPr>
          <a:xfrm rot="16200000">
            <a:off x="1259394" y="3603632"/>
            <a:ext cx="353290" cy="16280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/>
              <p:nvPr/>
            </p:nvSpPr>
            <p:spPr>
              <a:xfrm>
                <a:off x="6575462" y="5178175"/>
                <a:ext cx="2455524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A8A5C5-B4FF-4944-AF1B-C8D1520D5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462" y="5178175"/>
                <a:ext cx="2455524" cy="932628"/>
              </a:xfrm>
              <a:prstGeom prst="rect">
                <a:avLst/>
              </a:prstGeom>
              <a:blipFill>
                <a:blip r:embed="rId3"/>
                <a:stretch>
                  <a:fillRect l="-7732" t="-105479" b="-158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529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How do we know which model to derive Q from?</a:t>
            </a:r>
            <a:endParaRPr lang="en-US" sz="3200" b="1" u="sng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EC8C6-1060-364D-8C1B-FA0792B6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37" y="1493748"/>
            <a:ext cx="2960028" cy="2652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956C9-71EA-3F4C-8046-2FADDA72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09" y="1454041"/>
            <a:ext cx="3071545" cy="2724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6C8C4-BA40-6C41-B8D6-FA1BC29B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794" y="4063786"/>
            <a:ext cx="2989351" cy="2683987"/>
          </a:xfrm>
          <a:prstGeom prst="rect">
            <a:avLst/>
          </a:prstGeom>
        </p:spPr>
      </p:pic>
      <p:pic>
        <p:nvPicPr>
          <p:cNvPr id="10" name="Picture 2" descr="Image gammaDist">
            <a:extLst>
              <a:ext uri="{FF2B5EF4-FFF2-40B4-BE49-F238E27FC236}">
                <a16:creationId xmlns:a16="http://schemas.microsoft.com/office/drawing/2014/main" id="{7279EACF-D9D3-1A40-AFF3-497908FF1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615" y="4461521"/>
            <a:ext cx="2629328" cy="21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02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How do we know which model to derive Q from?</a:t>
            </a:r>
            <a:endParaRPr lang="en-US" sz="3200" b="1" u="sng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EB80F-8B1F-5942-9D16-2FC54EFAF9FC}"/>
              </a:ext>
            </a:extLst>
          </p:cNvPr>
          <p:cNvSpPr/>
          <p:nvPr/>
        </p:nvSpPr>
        <p:spPr>
          <a:xfrm>
            <a:off x="285963" y="2083940"/>
            <a:ext cx="84761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complicated models will almost always “fit” the data better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u="sng" dirty="0"/>
              <a:t>Don’t want to over-parameterize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249005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460625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…And we need to know the probability of any outcome (e.g. 14) for each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A0442-261B-9648-B5AD-3634D45E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657900"/>
            <a:ext cx="6773141" cy="43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35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434AF5D-50C5-C24C-96FB-D5D170BF1EE1}"/>
              </a:ext>
            </a:extLst>
          </p:cNvPr>
          <p:cNvSpPr/>
          <p:nvPr/>
        </p:nvSpPr>
        <p:spPr>
          <a:xfrm>
            <a:off x="359595" y="400691"/>
            <a:ext cx="8476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Model testing: Approach</a:t>
            </a:r>
            <a:endParaRPr lang="en-US" sz="3200" b="1" u="sng" dirty="0"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203148-870D-5748-8135-0914F4DC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06" y="1335640"/>
            <a:ext cx="8229600" cy="5079715"/>
          </a:xfrm>
        </p:spPr>
        <p:txBody>
          <a:bodyPr>
            <a:normAutofit/>
          </a:bodyPr>
          <a:lstStyle/>
          <a:p>
            <a:r>
              <a:rPr lang="en-US" sz="2400" dirty="0" err="1"/>
              <a:t>jModelTest</a:t>
            </a:r>
            <a:r>
              <a:rPr lang="en-US" sz="2400" dirty="0"/>
              <a:t> uses another program (</a:t>
            </a:r>
            <a:r>
              <a:rPr lang="en-US" sz="2400" dirty="0" err="1"/>
              <a:t>PhyML</a:t>
            </a:r>
            <a:r>
              <a:rPr lang="en-US" sz="2400" dirty="0"/>
              <a:t>) to apply different models of DNA sequence evolution to your dataset</a:t>
            </a:r>
          </a:p>
          <a:p>
            <a:endParaRPr lang="en-US" sz="2400" dirty="0"/>
          </a:p>
          <a:p>
            <a:r>
              <a:rPr lang="en-US" sz="2400" dirty="0" err="1"/>
              <a:t>jModelTest</a:t>
            </a:r>
            <a:r>
              <a:rPr lang="en-US" sz="2400" dirty="0"/>
              <a:t> Approach</a:t>
            </a:r>
          </a:p>
          <a:p>
            <a:pPr lvl="1"/>
            <a:r>
              <a:rPr lang="en-US" sz="2000" dirty="0"/>
              <a:t>1) Construct (or input) a tree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2) Calculate the maximum likelihood estimates of all model parameters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3) Calculate the log likelihood of the tree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3) Compare models to select the best one using some criterion</a:t>
            </a:r>
          </a:p>
          <a:p>
            <a:pPr lvl="2"/>
            <a:r>
              <a:rPr lang="en-US" sz="1600" dirty="0"/>
              <a:t>AIC</a:t>
            </a:r>
          </a:p>
          <a:p>
            <a:pPr lvl="2"/>
            <a:r>
              <a:rPr lang="en-US" sz="1600" dirty="0"/>
              <a:t>BIC</a:t>
            </a:r>
          </a:p>
          <a:p>
            <a:pPr lvl="2"/>
            <a:r>
              <a:rPr lang="en-US" sz="1600" dirty="0" err="1"/>
              <a:t>hLRT</a:t>
            </a:r>
            <a:endParaRPr lang="en-US" sz="16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7167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E561F0-341E-7449-9FA3-9C531610CF65}"/>
              </a:ext>
            </a:extLst>
          </p:cNvPr>
          <p:cNvSpPr txBox="1">
            <a:spLocks/>
          </p:cNvSpPr>
          <p:nvPr/>
        </p:nvSpPr>
        <p:spPr>
          <a:xfrm>
            <a:off x="457200" y="307369"/>
            <a:ext cx="8229600" cy="87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AIC and BIC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5EE967-98C0-7F48-AC70-0032F41C9FE3}"/>
              </a:ext>
            </a:extLst>
          </p:cNvPr>
          <p:cNvSpPr txBox="1">
            <a:spLocks/>
          </p:cNvSpPr>
          <p:nvPr/>
        </p:nvSpPr>
        <p:spPr>
          <a:xfrm>
            <a:off x="672956" y="1733764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AIC = -2</a:t>
            </a:r>
            <a:r>
              <a:rPr lang="en-US" sz="2800" i="1" dirty="0"/>
              <a:t>L</a:t>
            </a:r>
            <a:r>
              <a:rPr lang="en-US" sz="2800" dirty="0"/>
              <a:t> + 2</a:t>
            </a:r>
            <a:r>
              <a:rPr lang="en-US" sz="2800" i="1" dirty="0"/>
              <a:t>K</a:t>
            </a:r>
          </a:p>
          <a:p>
            <a:r>
              <a:rPr lang="en-US" sz="2800" dirty="0"/>
              <a:t>BIC = -2</a:t>
            </a:r>
            <a:r>
              <a:rPr lang="en-US" sz="2800" i="1" dirty="0"/>
              <a:t>L</a:t>
            </a:r>
            <a:r>
              <a:rPr lang="en-US" sz="2800" dirty="0"/>
              <a:t> + </a:t>
            </a:r>
            <a:r>
              <a:rPr lang="en-US" sz="2800" i="1" dirty="0"/>
              <a:t>K</a:t>
            </a:r>
            <a:r>
              <a:rPr lang="en-US" sz="2800" dirty="0"/>
              <a:t>*log(</a:t>
            </a:r>
            <a:r>
              <a:rPr lang="en-US" sz="2800" i="1" dirty="0"/>
              <a:t>n</a:t>
            </a:r>
            <a:r>
              <a:rPr lang="en-US" sz="2800" dirty="0"/>
              <a:t>)</a:t>
            </a:r>
          </a:p>
          <a:p>
            <a:endParaRPr lang="en-US" sz="2800" i="1" dirty="0"/>
          </a:p>
          <a:p>
            <a:r>
              <a:rPr lang="en-US" sz="2800" i="1" dirty="0"/>
              <a:t>L </a:t>
            </a:r>
            <a:r>
              <a:rPr lang="en-US" sz="2800" dirty="0"/>
              <a:t>= log likelihood</a:t>
            </a:r>
          </a:p>
          <a:p>
            <a:r>
              <a:rPr lang="en-US" sz="2800" i="1" dirty="0"/>
              <a:t>K = </a:t>
            </a:r>
            <a:r>
              <a:rPr lang="en-US" sz="2800" dirty="0"/>
              <a:t>number of parameters in the model</a:t>
            </a:r>
          </a:p>
          <a:p>
            <a:r>
              <a:rPr lang="en-US" sz="2800" i="1" dirty="0"/>
              <a:t>n = </a:t>
            </a:r>
            <a:r>
              <a:rPr lang="en-US" sz="2800" dirty="0"/>
              <a:t>number of characters (nucleotides)</a:t>
            </a:r>
          </a:p>
          <a:p>
            <a:endParaRPr lang="en-US" sz="2800" i="1" dirty="0"/>
          </a:p>
          <a:p>
            <a:r>
              <a:rPr lang="en-US" sz="2800" dirty="0"/>
              <a:t>Penalty for the number of parameters to prevent over-parameterization.  </a:t>
            </a:r>
          </a:p>
          <a:p>
            <a:pPr lvl="1"/>
            <a:r>
              <a:rPr lang="en-US" sz="2400" b="1" dirty="0"/>
              <a:t>BIC places a greater penalty on models with many parameters</a:t>
            </a:r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1C656-2498-7C41-B4EA-1B74F2D55573}"/>
              </a:ext>
            </a:extLst>
          </p:cNvPr>
          <p:cNvSpPr txBox="1"/>
          <p:nvPr/>
        </p:nvSpPr>
        <p:spPr>
          <a:xfrm>
            <a:off x="4397339" y="1349340"/>
            <a:ext cx="429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AIC = </a:t>
            </a:r>
            <a:r>
              <a:rPr lang="en-US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Akaike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Information Criterion</a:t>
            </a:r>
          </a:p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BIC = Bayesian Information Criterion</a:t>
            </a:r>
          </a:p>
        </p:txBody>
      </p:sp>
    </p:spTree>
    <p:extLst>
      <p:ext uri="{BB962C8B-B14F-4D97-AF65-F5344CB8AC3E}">
        <p14:creationId xmlns:p14="http://schemas.microsoft.com/office/powerpoint/2010/main" val="2053240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807DBE-6534-BA46-ACC4-70C5E112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7369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/>
              <a:t>Hierarchical LRT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F8F08C-1149-BF41-BAEA-FAB79FBF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640"/>
            <a:ext cx="8229600" cy="5264650"/>
          </a:xfrm>
        </p:spPr>
        <p:txBody>
          <a:bodyPr>
            <a:normAutofit/>
          </a:bodyPr>
          <a:lstStyle/>
          <a:p>
            <a:r>
              <a:rPr lang="en-US" sz="2800" b="1" dirty="0"/>
              <a:t>2</a:t>
            </a:r>
            <a:r>
              <a:rPr lang="el-GR" sz="2800" b="1" dirty="0"/>
              <a:t>δ</a:t>
            </a:r>
            <a:r>
              <a:rPr lang="en-US" sz="2800" b="1" dirty="0"/>
              <a:t> = 2[ ln(L</a:t>
            </a:r>
            <a:r>
              <a:rPr lang="en-US" sz="2800" b="1" baseline="-25000" dirty="0"/>
              <a:t>1</a:t>
            </a:r>
            <a:r>
              <a:rPr lang="en-US" sz="2800" b="1" dirty="0"/>
              <a:t>) – ln(L</a:t>
            </a:r>
            <a:r>
              <a:rPr lang="en-US" sz="2800" b="1" baseline="-25000" dirty="0"/>
              <a:t>0</a:t>
            </a:r>
            <a:r>
              <a:rPr lang="en-US" sz="2800" b="1" dirty="0"/>
              <a:t>) ]</a:t>
            </a:r>
          </a:p>
          <a:p>
            <a:pPr lvl="1"/>
            <a:r>
              <a:rPr lang="en-US" sz="2400" dirty="0" err="1"/>
              <a:t>ln</a:t>
            </a:r>
            <a:r>
              <a:rPr lang="en-US" sz="2400" dirty="0"/>
              <a:t>(L</a:t>
            </a:r>
            <a:r>
              <a:rPr lang="en-US" sz="2400" baseline="-25000" dirty="0"/>
              <a:t>1</a:t>
            </a:r>
            <a:r>
              <a:rPr lang="en-US" sz="2400" dirty="0"/>
              <a:t>) = likelihood score for more complex model</a:t>
            </a:r>
          </a:p>
          <a:p>
            <a:pPr lvl="1"/>
            <a:r>
              <a:rPr lang="en-US" sz="2400" dirty="0" err="1"/>
              <a:t>ln</a:t>
            </a:r>
            <a:r>
              <a:rPr lang="en-US" sz="2400" dirty="0"/>
              <a:t>(L</a:t>
            </a:r>
            <a:r>
              <a:rPr lang="en-US" sz="2400" baseline="-25000" dirty="0"/>
              <a:t>0</a:t>
            </a:r>
            <a:r>
              <a:rPr lang="en-US" sz="2400" dirty="0"/>
              <a:t>) = likelihood score for simpler model</a:t>
            </a:r>
          </a:p>
          <a:p>
            <a:endParaRPr lang="en-US" sz="2800" dirty="0"/>
          </a:p>
          <a:p>
            <a:r>
              <a:rPr lang="en-US" sz="2800" dirty="0"/>
              <a:t>2</a:t>
            </a:r>
            <a:r>
              <a:rPr lang="el-GR" sz="2800" dirty="0"/>
              <a:t>δ</a:t>
            </a:r>
            <a:r>
              <a:rPr lang="en-US" sz="2800" dirty="0"/>
              <a:t> is approximately </a:t>
            </a:r>
            <a:r>
              <a:rPr lang="el-GR" sz="2800" dirty="0"/>
              <a:t>Χ</a:t>
            </a:r>
            <a:r>
              <a:rPr lang="en-US" sz="2800" baseline="30000" dirty="0"/>
              <a:t>2</a:t>
            </a:r>
            <a:r>
              <a:rPr lang="en-US" sz="2800" dirty="0"/>
              <a:t> distributed</a:t>
            </a:r>
          </a:p>
          <a:p>
            <a:pPr lvl="1"/>
            <a:r>
              <a:rPr lang="en-US" sz="2400" dirty="0"/>
              <a:t>Degrees of freedom (</a:t>
            </a:r>
            <a:r>
              <a:rPr lang="en-US" sz="2400" dirty="0" err="1"/>
              <a:t>df</a:t>
            </a:r>
            <a:r>
              <a:rPr lang="en-US" sz="2400" dirty="0"/>
              <a:t>) = difference in number of parameters between models.</a:t>
            </a:r>
          </a:p>
          <a:p>
            <a:endParaRPr lang="en-US" sz="2800" dirty="0"/>
          </a:p>
          <a:p>
            <a:r>
              <a:rPr lang="en-US" sz="2800" dirty="0"/>
              <a:t>If 2</a:t>
            </a:r>
            <a:r>
              <a:rPr lang="el-GR" sz="2800" dirty="0"/>
              <a:t>δ</a:t>
            </a:r>
            <a:r>
              <a:rPr lang="en-US" sz="2800" dirty="0"/>
              <a:t> &gt; </a:t>
            </a:r>
            <a:r>
              <a:rPr lang="el-GR" sz="2800" dirty="0"/>
              <a:t>Χ</a:t>
            </a:r>
            <a:r>
              <a:rPr lang="en-US" sz="2800" baseline="30000" dirty="0"/>
              <a:t>2  </a:t>
            </a:r>
            <a:r>
              <a:rPr lang="en-US" sz="2800" dirty="0"/>
              <a:t>critical value, the null model is rejected</a:t>
            </a:r>
          </a:p>
          <a:p>
            <a:pPr lvl="1"/>
            <a:r>
              <a:rPr lang="en-US" sz="2400" dirty="0"/>
              <a:t>The alternative model becomes the new null model</a:t>
            </a:r>
          </a:p>
          <a:p>
            <a:pPr lvl="1"/>
            <a:r>
              <a:rPr lang="en-US" sz="2400" dirty="0"/>
              <a:t>Continue until there is no longer a significant difference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1321669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>
            <a:extLst>
              <a:ext uri="{FF2B5EF4-FFF2-40B4-BE49-F238E27FC236}">
                <a16:creationId xmlns:a16="http://schemas.microsoft.com/office/drawing/2014/main" id="{82A05877-A2B7-5448-B69C-A4E6791A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6" y="278552"/>
            <a:ext cx="7274105" cy="637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CBEB67D-5433-1D46-A38D-C9EADDAB647C}"/>
              </a:ext>
            </a:extLst>
          </p:cNvPr>
          <p:cNvSpPr/>
          <p:nvPr/>
        </p:nvSpPr>
        <p:spPr>
          <a:xfrm rot="10800000">
            <a:off x="644237" y="1246908"/>
            <a:ext cx="353290" cy="448887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CDB46-BB94-D544-A9D6-E2A1452340F1}"/>
              </a:ext>
            </a:extLst>
          </p:cNvPr>
          <p:cNvSpPr/>
          <p:nvPr/>
        </p:nvSpPr>
        <p:spPr>
          <a:xfrm rot="16200000">
            <a:off x="-501736" y="3334929"/>
            <a:ext cx="1863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4235598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63030"/>
            <a:ext cx="7886700" cy="5313934"/>
          </a:xfrm>
        </p:spPr>
        <p:txBody>
          <a:bodyPr>
            <a:normAutofit/>
          </a:bodyPr>
          <a:lstStyle/>
          <a:p>
            <a:r>
              <a:rPr lang="en-US" sz="2800" dirty="0" err="1"/>
              <a:t>PhyML</a:t>
            </a:r>
            <a:r>
              <a:rPr lang="en-US" sz="2800" dirty="0"/>
              <a:t> (</a:t>
            </a:r>
            <a:r>
              <a:rPr lang="en-US" sz="2800" dirty="0" err="1"/>
              <a:t>Guindon</a:t>
            </a:r>
            <a:r>
              <a:rPr lang="en-US" sz="2800" dirty="0"/>
              <a:t> et al 2010)</a:t>
            </a:r>
          </a:p>
          <a:p>
            <a:pPr lvl="1"/>
            <a:r>
              <a:rPr lang="en-US" sz="2400" dirty="0"/>
              <a:t>Relatively efficient</a:t>
            </a:r>
          </a:p>
          <a:p>
            <a:pPr lvl="1"/>
            <a:r>
              <a:rPr lang="en-US" sz="2400" dirty="0"/>
              <a:t>Can employ several different models of sequence evolution</a:t>
            </a:r>
          </a:p>
          <a:p>
            <a:endParaRPr lang="en-US" sz="2800" dirty="0"/>
          </a:p>
          <a:p>
            <a:r>
              <a:rPr lang="en-US" sz="2800" dirty="0" err="1"/>
              <a:t>RAxML</a:t>
            </a:r>
            <a:r>
              <a:rPr lang="en-US" sz="2800" dirty="0"/>
              <a:t> (</a:t>
            </a:r>
            <a:r>
              <a:rPr lang="en-US" sz="2800" dirty="0" err="1"/>
              <a:t>Stamatakis</a:t>
            </a:r>
            <a:r>
              <a:rPr lang="en-US" sz="2800" dirty="0"/>
              <a:t> 2006)</a:t>
            </a:r>
          </a:p>
          <a:p>
            <a:pPr lvl="1"/>
            <a:r>
              <a:rPr lang="en-US" sz="2400" dirty="0"/>
              <a:t>Uses GTR model only</a:t>
            </a:r>
          </a:p>
          <a:p>
            <a:pPr lvl="1"/>
            <a:r>
              <a:rPr lang="en-US" sz="2400" dirty="0"/>
              <a:t>Powerful program, very useful for large datasets</a:t>
            </a:r>
          </a:p>
          <a:p>
            <a:pPr lvl="1"/>
            <a:r>
              <a:rPr lang="en-US" sz="2400" dirty="0"/>
              <a:t>Has different bootstrap algorithms</a:t>
            </a:r>
          </a:p>
          <a:p>
            <a:pPr lvl="2"/>
            <a:r>
              <a:rPr lang="en-US" sz="1800" dirty="0"/>
              <a:t>“traditional” bootstrap</a:t>
            </a:r>
          </a:p>
          <a:p>
            <a:pPr lvl="2"/>
            <a:r>
              <a:rPr lang="en-US" sz="1800" dirty="0"/>
              <a:t>Rapid bootstrap algorithm (</a:t>
            </a:r>
            <a:r>
              <a:rPr lang="en-US" sz="1800" dirty="0" err="1"/>
              <a:t>Stamatakis</a:t>
            </a:r>
            <a:r>
              <a:rPr lang="en-US" sz="1800" dirty="0"/>
              <a:t> et al. 2008)</a:t>
            </a:r>
          </a:p>
          <a:p>
            <a:pPr lvl="3"/>
            <a:r>
              <a:rPr lang="en-US" sz="1600" dirty="0"/>
              <a:t>“between 18 and 495 times faster” than other programs</a:t>
            </a:r>
          </a:p>
          <a:p>
            <a:pPr lvl="3"/>
            <a:r>
              <a:rPr lang="en-US" sz="1600" dirty="0"/>
              <a:t>Useful for very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108289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3317"/>
            <a:ext cx="7886700" cy="4553646"/>
          </a:xfrm>
        </p:spPr>
        <p:txBody>
          <a:bodyPr>
            <a:normAutofit/>
          </a:bodyPr>
          <a:lstStyle/>
          <a:p>
            <a:r>
              <a:rPr lang="en-US" sz="2400" dirty="0"/>
              <a:t>Make sure to save the </a:t>
            </a:r>
            <a:r>
              <a:rPr lang="en-US" sz="2400" dirty="0" err="1"/>
              <a:t>ModelTest</a:t>
            </a:r>
            <a:r>
              <a:rPr lang="en-US" sz="2400" dirty="0"/>
              <a:t> output</a:t>
            </a:r>
          </a:p>
          <a:p>
            <a:endParaRPr lang="en-US" sz="2400" dirty="0"/>
          </a:p>
          <a:p>
            <a:r>
              <a:rPr lang="en-US" sz="2400" dirty="0"/>
              <a:t>Focus on building the trees</a:t>
            </a:r>
          </a:p>
          <a:p>
            <a:endParaRPr lang="en-US" sz="2400" dirty="0"/>
          </a:p>
          <a:p>
            <a:r>
              <a:rPr lang="en-US" sz="2400" dirty="0"/>
              <a:t>Type all commands (don’t try to copy/paste)</a:t>
            </a:r>
          </a:p>
          <a:p>
            <a:pPr lvl="1"/>
            <a:r>
              <a:rPr lang="en-US" sz="2000" dirty="0"/>
              <a:t>The ‘tab’ key can autocomplete file names</a:t>
            </a:r>
          </a:p>
          <a:p>
            <a:endParaRPr lang="en-US" sz="2400" dirty="0"/>
          </a:p>
          <a:p>
            <a:r>
              <a:rPr lang="en-US" sz="2400" dirty="0"/>
              <a:t>Don’t take shortcuts (don’t run more than one instance of </a:t>
            </a:r>
            <a:r>
              <a:rPr lang="en-US" sz="2400" dirty="0" err="1"/>
              <a:t>PhyML</a:t>
            </a:r>
            <a:r>
              <a:rPr lang="en-US" sz="2400" dirty="0"/>
              <a:t> or </a:t>
            </a:r>
            <a:r>
              <a:rPr lang="en-US" sz="2400" dirty="0" err="1"/>
              <a:t>RAxML</a:t>
            </a:r>
            <a:r>
              <a:rPr lang="en-US" sz="2400" dirty="0"/>
              <a:t> at the same time)</a:t>
            </a:r>
          </a:p>
          <a:p>
            <a:endParaRPr lang="en-US" sz="2400" dirty="0"/>
          </a:p>
          <a:p>
            <a:r>
              <a:rPr lang="en-US" sz="2400" dirty="0"/>
              <a:t>Don’t worry if you don’t finish the </a:t>
            </a:r>
            <a:r>
              <a:rPr lang="en-US" sz="2400" dirty="0" err="1"/>
              <a:t>RAxML</a:t>
            </a:r>
            <a:r>
              <a:rPr lang="en-US" sz="2400" dirty="0"/>
              <a:t> runs- do your best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53EDFE-8EC8-F142-98D3-401514F8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9418"/>
          </a:xfrm>
        </p:spPr>
        <p:txBody>
          <a:bodyPr>
            <a:normAutofit/>
          </a:bodyPr>
          <a:lstStyle/>
          <a:p>
            <a:r>
              <a:rPr lang="en-US" sz="3600" dirty="0"/>
              <a:t>Suggestions for today’s lab</a:t>
            </a:r>
          </a:p>
        </p:txBody>
      </p:sp>
    </p:spTree>
    <p:extLst>
      <p:ext uri="{BB962C8B-B14F-4D97-AF65-F5344CB8AC3E}">
        <p14:creationId xmlns:p14="http://schemas.microsoft.com/office/powerpoint/2010/main" val="813149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vs. Parallel Computing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723900" y="16764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6400" y="16764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67300" y="2667000"/>
            <a:ext cx="1905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 Bootstrap Replicates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97180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5295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3410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715250" y="3810000"/>
            <a:ext cx="12573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67300" y="4800600"/>
            <a:ext cx="1905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Results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86400" y="59436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3900" y="5943600"/>
            <a:ext cx="106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590800" y="1676400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24255" y="2667000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28650" y="3437794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4255" y="4275994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4255" y="5114194"/>
            <a:ext cx="1257300" cy="618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 4</a:t>
            </a:r>
          </a:p>
        </p:txBody>
      </p:sp>
      <p:cxnSp>
        <p:nvCxnSpPr>
          <p:cNvPr id="24" name="Straight Arrow Connector 23"/>
          <p:cNvCxnSpPr>
            <a:stCxn id="4" idx="2"/>
            <a:endCxn id="19" idx="0"/>
          </p:cNvCxnSpPr>
          <p:nvPr/>
        </p:nvCxnSpPr>
        <p:spPr>
          <a:xfrm flipH="1">
            <a:off x="1252905" y="2438400"/>
            <a:ext cx="4395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0" idx="0"/>
          </p:cNvCxnSpPr>
          <p:nvPr/>
        </p:nvCxnSpPr>
        <p:spPr>
          <a:xfrm>
            <a:off x="1252905" y="3285394"/>
            <a:ext cx="4395" cy="15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2"/>
            <a:endCxn id="21" idx="0"/>
          </p:cNvCxnSpPr>
          <p:nvPr/>
        </p:nvCxnSpPr>
        <p:spPr>
          <a:xfrm flipH="1">
            <a:off x="1252905" y="4056188"/>
            <a:ext cx="4395" cy="2198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2"/>
            <a:endCxn id="22" idx="0"/>
          </p:cNvCxnSpPr>
          <p:nvPr/>
        </p:nvCxnSpPr>
        <p:spPr>
          <a:xfrm>
            <a:off x="1252905" y="4894388"/>
            <a:ext cx="0" cy="2198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2"/>
            <a:endCxn id="16" idx="0"/>
          </p:cNvCxnSpPr>
          <p:nvPr/>
        </p:nvCxnSpPr>
        <p:spPr>
          <a:xfrm>
            <a:off x="1252905" y="5732588"/>
            <a:ext cx="4395" cy="211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2"/>
            <a:endCxn id="8" idx="0"/>
          </p:cNvCxnSpPr>
          <p:nvPr/>
        </p:nvCxnSpPr>
        <p:spPr>
          <a:xfrm>
            <a:off x="6019800" y="2438400"/>
            <a:ext cx="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9" idx="0"/>
          </p:cNvCxnSpPr>
          <p:nvPr/>
        </p:nvCxnSpPr>
        <p:spPr>
          <a:xfrm flipH="1">
            <a:off x="3600450" y="3581400"/>
            <a:ext cx="24193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2"/>
            <a:endCxn id="10" idx="0"/>
          </p:cNvCxnSpPr>
          <p:nvPr/>
        </p:nvCxnSpPr>
        <p:spPr>
          <a:xfrm flipH="1">
            <a:off x="5181600" y="3581400"/>
            <a:ext cx="8382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11" idx="0"/>
          </p:cNvCxnSpPr>
          <p:nvPr/>
        </p:nvCxnSpPr>
        <p:spPr>
          <a:xfrm>
            <a:off x="6019800" y="3581400"/>
            <a:ext cx="7429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2"/>
            <a:endCxn id="12" idx="0"/>
          </p:cNvCxnSpPr>
          <p:nvPr/>
        </p:nvCxnSpPr>
        <p:spPr>
          <a:xfrm>
            <a:off x="6019800" y="3581400"/>
            <a:ext cx="23241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13" idx="0"/>
          </p:cNvCxnSpPr>
          <p:nvPr/>
        </p:nvCxnSpPr>
        <p:spPr>
          <a:xfrm>
            <a:off x="3600450" y="4572000"/>
            <a:ext cx="24193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0" idx="2"/>
            <a:endCxn id="13" idx="0"/>
          </p:cNvCxnSpPr>
          <p:nvPr/>
        </p:nvCxnSpPr>
        <p:spPr>
          <a:xfrm>
            <a:off x="5181600" y="4572000"/>
            <a:ext cx="8382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2"/>
            <a:endCxn id="13" idx="0"/>
          </p:cNvCxnSpPr>
          <p:nvPr/>
        </p:nvCxnSpPr>
        <p:spPr>
          <a:xfrm flipH="1">
            <a:off x="6019800" y="4572000"/>
            <a:ext cx="74295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2"/>
            <a:endCxn id="13" idx="0"/>
          </p:cNvCxnSpPr>
          <p:nvPr/>
        </p:nvCxnSpPr>
        <p:spPr>
          <a:xfrm flipH="1">
            <a:off x="6019800" y="4572000"/>
            <a:ext cx="23241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3" idx="2"/>
            <a:endCxn id="14" idx="0"/>
          </p:cNvCxnSpPr>
          <p:nvPr/>
        </p:nvCxnSpPr>
        <p:spPr>
          <a:xfrm>
            <a:off x="6019800" y="5715000"/>
            <a:ext cx="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285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434"/>
          </a:xfrm>
        </p:spPr>
        <p:txBody>
          <a:bodyPr>
            <a:normAutofit/>
          </a:bodyPr>
          <a:lstStyle/>
          <a:p>
            <a:r>
              <a:rPr lang="en-US" sz="3600" dirty="0"/>
              <a:t>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OpenMPI</a:t>
            </a:r>
            <a:endParaRPr lang="en-US" sz="2400" dirty="0"/>
          </a:p>
          <a:p>
            <a:pPr lvl="1"/>
            <a:r>
              <a:rPr lang="en-US" sz="2000" dirty="0"/>
              <a:t>MPI = Message Passing Interface</a:t>
            </a:r>
          </a:p>
          <a:p>
            <a:pPr lvl="1"/>
            <a:r>
              <a:rPr lang="en-US" sz="2000" dirty="0"/>
              <a:t>Programs must be written to take advantage of its capabilities</a:t>
            </a:r>
          </a:p>
          <a:p>
            <a:pPr lvl="1"/>
            <a:r>
              <a:rPr lang="en-US" sz="2000" dirty="0"/>
              <a:t>Can speed up computing dramatically, but can be very memory hungry</a:t>
            </a:r>
          </a:p>
          <a:p>
            <a:endParaRPr lang="en-US" dirty="0"/>
          </a:p>
          <a:p>
            <a:r>
              <a:rPr lang="en-US" dirty="0"/>
              <a:t>Example command: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mpirun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–n 4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phyml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helo-atp8.phy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4190144"/>
            <a:ext cx="1295400" cy="381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41486" y="4190143"/>
            <a:ext cx="785446" cy="381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75207" y="4200418"/>
            <a:ext cx="4091354" cy="381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4431" y="568719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to </a:t>
            </a:r>
            <a:r>
              <a:rPr lang="en-US" dirty="0" err="1"/>
              <a:t>OpenMPI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39816" y="5410198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Tell </a:t>
            </a:r>
            <a:r>
              <a:rPr lang="en-US" dirty="0" err="1"/>
              <a:t>openMPI</a:t>
            </a:r>
            <a:r>
              <a:rPr lang="en-US" dirty="0"/>
              <a:t> the number of processors to use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5411486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 commands to the MPI-enabled program you want to use</a:t>
            </a:r>
          </a:p>
        </p:txBody>
      </p:sp>
      <p:cxnSp>
        <p:nvCxnSpPr>
          <p:cNvPr id="12" name="Straight Arrow Connector 11"/>
          <p:cNvCxnSpPr>
            <a:stCxn id="7" idx="0"/>
            <a:endCxn id="4" idx="2"/>
          </p:cNvCxnSpPr>
          <p:nvPr/>
        </p:nvCxnSpPr>
        <p:spPr>
          <a:xfrm flipV="1">
            <a:off x="1184031" y="4571144"/>
            <a:ext cx="73269" cy="1116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  <a:endCxn id="5" idx="2"/>
          </p:cNvCxnSpPr>
          <p:nvPr/>
        </p:nvCxnSpPr>
        <p:spPr>
          <a:xfrm flipH="1" flipV="1">
            <a:off x="2334209" y="4571143"/>
            <a:ext cx="696207" cy="8390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0"/>
            <a:endCxn id="6" idx="2"/>
          </p:cNvCxnSpPr>
          <p:nvPr/>
        </p:nvCxnSpPr>
        <p:spPr>
          <a:xfrm flipH="1" flipV="1">
            <a:off x="4820884" y="4581418"/>
            <a:ext cx="856016" cy="8300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8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04663E-24DC-7449-958E-C5108ABDB241}"/>
              </a:ext>
            </a:extLst>
          </p:cNvPr>
          <p:cNvSpPr txBox="1">
            <a:spLocks/>
          </p:cNvSpPr>
          <p:nvPr/>
        </p:nvSpPr>
        <p:spPr>
          <a:xfrm>
            <a:off x="255142" y="5897366"/>
            <a:ext cx="8815227" cy="96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Credit: I stole this from Jeff Silberman’s 2012 UARK Molecular Phylogenetics course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3686A6-E34F-8D46-A572-237766AE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64" y="426275"/>
            <a:ext cx="7647709" cy="52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310052" y="516818"/>
            <a:ext cx="3148766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Goal: Search tree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1D80B-8CF3-F24A-A4CC-873B9C52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0"/>
            <a:ext cx="4965700" cy="680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458853-D37C-3849-BAC3-2B1C56BE4740}"/>
              </a:ext>
            </a:extLst>
          </p:cNvPr>
          <p:cNvSpPr/>
          <p:nvPr/>
        </p:nvSpPr>
        <p:spPr>
          <a:xfrm>
            <a:off x="89929" y="1786297"/>
            <a:ext cx="386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Can’t directly compute best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Can’t explore all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heuristic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F3572-1E71-6D40-A7AB-A34AA867AC61}"/>
              </a:ext>
            </a:extLst>
          </p:cNvPr>
          <p:cNvSpPr/>
          <p:nvPr/>
        </p:nvSpPr>
        <p:spPr>
          <a:xfrm>
            <a:off x="4649523" y="6581001"/>
            <a:ext cx="3922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Fig from Joe </a:t>
            </a:r>
            <a:r>
              <a:rPr lang="en-US" sz="1200" dirty="0" err="1"/>
              <a:t>Felsenstein</a:t>
            </a:r>
            <a:r>
              <a:rPr lang="en-US" sz="1200" dirty="0"/>
              <a:t> Genome 541 course, U Washington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0F456-5A64-3040-8EFF-457CA9A5E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5" t="36192" r="27529" b="3032"/>
          <a:stretch/>
        </p:blipFill>
        <p:spPr>
          <a:xfrm>
            <a:off x="164388" y="4749614"/>
            <a:ext cx="3873356" cy="188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4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Maximum Parsimony process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F6CFDD7-0D2D-3149-98F4-DACD3FB8C558}"/>
              </a:ext>
            </a:extLst>
          </p:cNvPr>
          <p:cNvSpPr/>
          <p:nvPr/>
        </p:nvSpPr>
        <p:spPr>
          <a:xfrm>
            <a:off x="2897312" y="2270588"/>
            <a:ext cx="3277455" cy="20445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763E8-A246-9442-9ED1-A66316FF1E9E}"/>
              </a:ext>
            </a:extLst>
          </p:cNvPr>
          <p:cNvSpPr txBox="1"/>
          <p:nvPr/>
        </p:nvSpPr>
        <p:spPr>
          <a:xfrm>
            <a:off x="770564" y="2794570"/>
            <a:ext cx="1417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(tree)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E591222-769B-F743-8A4C-65B509DE0660}"/>
              </a:ext>
            </a:extLst>
          </p:cNvPr>
          <p:cNvSpPr/>
          <p:nvPr/>
        </p:nvSpPr>
        <p:spPr>
          <a:xfrm>
            <a:off x="2198669" y="3123343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B27EADE-3FA8-EF47-BE5D-731E6D4B307B}"/>
              </a:ext>
            </a:extLst>
          </p:cNvPr>
          <p:cNvSpPr/>
          <p:nvPr/>
        </p:nvSpPr>
        <p:spPr>
          <a:xfrm>
            <a:off x="6347717" y="3080535"/>
            <a:ext cx="503433" cy="4212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4B30E-C518-9740-95CF-260FF214414A}"/>
              </a:ext>
            </a:extLst>
          </p:cNvPr>
          <p:cNvSpPr txBox="1"/>
          <p:nvPr/>
        </p:nvSpPr>
        <p:spPr>
          <a:xfrm>
            <a:off x="3625067" y="2710664"/>
            <a:ext cx="217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tree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1C7F2-30F2-EF40-AA12-CD4602BF43A5}"/>
              </a:ext>
            </a:extLst>
          </p:cNvPr>
          <p:cNvSpPr txBox="1"/>
          <p:nvPr/>
        </p:nvSpPr>
        <p:spPr>
          <a:xfrm>
            <a:off x="6974441" y="2762035"/>
            <a:ext cx="1717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B516F-53E8-B243-A887-8985F0599602}"/>
              </a:ext>
            </a:extLst>
          </p:cNvPr>
          <p:cNvSpPr/>
          <p:nvPr/>
        </p:nvSpPr>
        <p:spPr>
          <a:xfrm>
            <a:off x="3106467" y="1723759"/>
            <a:ext cx="2954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“Optimality criterion”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265630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3934</TotalTime>
  <Words>2467</Words>
  <Application>Microsoft Macintosh PowerPoint</Application>
  <PresentationFormat>On-screen Show (4:3)</PresentationFormat>
  <Paragraphs>679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Courier New</vt:lpstr>
      <vt:lpstr>Optima</vt:lpstr>
      <vt:lpstr>Times New Roman</vt:lpstr>
      <vt:lpstr>Wingdings</vt:lpstr>
      <vt:lpstr>Office Theme</vt:lpstr>
      <vt:lpstr>Lab 7: Phylogenetics III – Bayesian Methods and MCMC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LRT</vt:lpstr>
      <vt:lpstr>PowerPoint Presentation</vt:lpstr>
      <vt:lpstr>PowerPoint Presentation</vt:lpstr>
      <vt:lpstr>Suggestions for today’s lab</vt:lpstr>
      <vt:lpstr>Serial vs. Parallel Computing</vt:lpstr>
      <vt:lpstr>Parallel Computing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309</cp:revision>
  <cp:lastPrinted>2014-01-15T01:50:06Z</cp:lastPrinted>
  <dcterms:created xsi:type="dcterms:W3CDTF">2006-08-16T00:00:00Z</dcterms:created>
  <dcterms:modified xsi:type="dcterms:W3CDTF">2018-03-05T16:07:52Z</dcterms:modified>
</cp:coreProperties>
</file>